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08" r:id="rId2"/>
    <p:sldId id="256" r:id="rId3"/>
    <p:sldId id="331" r:id="rId4"/>
    <p:sldId id="332" r:id="rId5"/>
    <p:sldId id="281" r:id="rId6"/>
    <p:sldId id="334" r:id="rId7"/>
    <p:sldId id="335" r:id="rId8"/>
    <p:sldId id="408" r:id="rId9"/>
    <p:sldId id="337" r:id="rId10"/>
    <p:sldId id="338" r:id="rId11"/>
    <p:sldId id="339" r:id="rId12"/>
    <p:sldId id="340" r:id="rId13"/>
    <p:sldId id="341" r:id="rId14"/>
    <p:sldId id="342" r:id="rId15"/>
    <p:sldId id="343" r:id="rId16"/>
    <p:sldId id="344" r:id="rId17"/>
    <p:sldId id="406" r:id="rId18"/>
    <p:sldId id="413" r:id="rId19"/>
    <p:sldId id="345" r:id="rId20"/>
    <p:sldId id="346" r:id="rId21"/>
    <p:sldId id="347" r:id="rId22"/>
    <p:sldId id="311" r:id="rId23"/>
    <p:sldId id="348" r:id="rId24"/>
    <p:sldId id="349" r:id="rId25"/>
    <p:sldId id="350" r:id="rId26"/>
    <p:sldId id="409" r:id="rId27"/>
    <p:sldId id="411" r:id="rId28"/>
    <p:sldId id="354" r:id="rId29"/>
    <p:sldId id="355" r:id="rId30"/>
    <p:sldId id="417" r:id="rId31"/>
    <p:sldId id="418" r:id="rId32"/>
    <p:sldId id="416" r:id="rId33"/>
    <p:sldId id="356" r:id="rId34"/>
    <p:sldId id="412" r:id="rId35"/>
    <p:sldId id="310" r:id="rId36"/>
    <p:sldId id="357" r:id="rId37"/>
    <p:sldId id="358" r:id="rId38"/>
    <p:sldId id="360" r:id="rId39"/>
    <p:sldId id="362" r:id="rId40"/>
    <p:sldId id="363" r:id="rId41"/>
    <p:sldId id="364" r:id="rId42"/>
    <p:sldId id="365" r:id="rId43"/>
    <p:sldId id="366" r:id="rId44"/>
    <p:sldId id="368" r:id="rId45"/>
    <p:sldId id="374" r:id="rId46"/>
    <p:sldId id="375" r:id="rId47"/>
    <p:sldId id="376" r:id="rId48"/>
    <p:sldId id="387" r:id="rId49"/>
    <p:sldId id="393" r:id="rId5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9B4AC77-717B-4F95-AF30-B1762DD27F30}">
          <p14:sldIdLst>
            <p14:sldId id="308"/>
          </p14:sldIdLst>
        </p14:section>
        <p14:section name="Раздел без заголовка" id="{0F101D26-074A-473B-856F-233F2A4C2C37}">
          <p14:sldIdLst>
            <p14:sldId id="256"/>
            <p14:sldId id="331"/>
            <p14:sldId id="332"/>
            <p14:sldId id="281"/>
            <p14:sldId id="334"/>
            <p14:sldId id="335"/>
            <p14:sldId id="408"/>
            <p14:sldId id="337"/>
            <p14:sldId id="338"/>
            <p14:sldId id="339"/>
            <p14:sldId id="340"/>
            <p14:sldId id="341"/>
            <p14:sldId id="342"/>
            <p14:sldId id="343"/>
            <p14:sldId id="344"/>
            <p14:sldId id="406"/>
            <p14:sldId id="413"/>
            <p14:sldId id="345"/>
            <p14:sldId id="346"/>
            <p14:sldId id="347"/>
            <p14:sldId id="311"/>
            <p14:sldId id="348"/>
            <p14:sldId id="349"/>
            <p14:sldId id="350"/>
            <p14:sldId id="409"/>
            <p14:sldId id="411"/>
            <p14:sldId id="354"/>
            <p14:sldId id="355"/>
            <p14:sldId id="417"/>
            <p14:sldId id="418"/>
            <p14:sldId id="416"/>
            <p14:sldId id="356"/>
            <p14:sldId id="412"/>
            <p14:sldId id="310"/>
            <p14:sldId id="357"/>
            <p14:sldId id="358"/>
            <p14:sldId id="360"/>
            <p14:sldId id="362"/>
            <p14:sldId id="363"/>
            <p14:sldId id="364"/>
            <p14:sldId id="365"/>
            <p14:sldId id="366"/>
            <p14:sldId id="368"/>
            <p14:sldId id="374"/>
            <p14:sldId id="375"/>
            <p14:sldId id="376"/>
            <p14:sldId id="387"/>
            <p14:sldId id="393"/>
          </p14:sldIdLst>
        </p14:section>
        <p14:section name="Раздел без заголовка" id="{CF5D79C6-F921-4003-B0DD-CAF6638D137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B9C"/>
    <a:srgbClr val="162046"/>
    <a:srgbClr val="CBD4F2"/>
    <a:srgbClr val="87A1FF"/>
    <a:srgbClr val="4371C5"/>
    <a:srgbClr val="129F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25" autoAdjust="0"/>
    <p:restoredTop sz="96394" autoAdjust="0"/>
  </p:normalViewPr>
  <p:slideViewPr>
    <p:cSldViewPr snapToGrid="0">
      <p:cViewPr varScale="1">
        <p:scale>
          <a:sx n="112" d="100"/>
          <a:sy n="112" d="100"/>
        </p:scale>
        <p:origin x="30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DCC9D0-8611-48EC-9CD7-C63E5A3F9030}" type="datetimeFigureOut">
              <a:rPr lang="ru-RU" smtClean="0"/>
              <a:t>11.06.2025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5DABC2-CCE7-44B6-8C45-51537EB51FB8}" type="slidenum">
              <a:rPr lang="ru-RU" smtClean="0"/>
              <a:t>‹#›</a:t>
            </a:fld>
            <a:endParaRPr lang="ru-RU"/>
          </a:p>
        </p:txBody>
      </p:sp>
    </p:spTree>
    <p:extLst>
      <p:ext uri="{BB962C8B-B14F-4D97-AF65-F5344CB8AC3E}">
        <p14:creationId xmlns:p14="http://schemas.microsoft.com/office/powerpoint/2010/main" val="1989736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D5DABC2-CCE7-44B6-8C45-51537EB51FB8}" type="slidenum">
              <a:rPr lang="ru-RU" smtClean="0"/>
              <a:t>2</a:t>
            </a:fld>
            <a:endParaRPr lang="ru-RU"/>
          </a:p>
        </p:txBody>
      </p:sp>
    </p:spTree>
    <p:extLst>
      <p:ext uri="{BB962C8B-B14F-4D97-AF65-F5344CB8AC3E}">
        <p14:creationId xmlns:p14="http://schemas.microsoft.com/office/powerpoint/2010/main" val="3934823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AC0AB-B2F9-8681-86CF-8FAD1775976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97B6B7C2-D703-D604-6714-D0A68ECFD494}"/>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6959194D-B00A-DFB9-E9A1-E535E651C56D}"/>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3569F165-EDE6-5184-080C-00911854CFBA}"/>
              </a:ext>
            </a:extLst>
          </p:cNvPr>
          <p:cNvSpPr>
            <a:spLocks noGrp="1"/>
          </p:cNvSpPr>
          <p:nvPr>
            <p:ph type="sldNum" sz="quarter" idx="5"/>
          </p:nvPr>
        </p:nvSpPr>
        <p:spPr/>
        <p:txBody>
          <a:bodyPr/>
          <a:lstStyle/>
          <a:p>
            <a:fld id="{1D5DABC2-CCE7-44B6-8C45-51537EB51FB8}" type="slidenum">
              <a:rPr lang="ru-RU" smtClean="0"/>
              <a:t>27</a:t>
            </a:fld>
            <a:endParaRPr lang="ru-RU"/>
          </a:p>
        </p:txBody>
      </p:sp>
    </p:spTree>
    <p:extLst>
      <p:ext uri="{BB962C8B-B14F-4D97-AF65-F5344CB8AC3E}">
        <p14:creationId xmlns:p14="http://schemas.microsoft.com/office/powerpoint/2010/main" val="3918384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D8EF6-2C33-BBD5-7983-9F0D69BB110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EBED03F3-1EB4-127A-B058-C4EB67934574}"/>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84049D2E-83B0-6196-2C5A-5F79B85DF6C4}"/>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EC3E18F7-6313-538B-B954-6CB638ABA47F}"/>
              </a:ext>
            </a:extLst>
          </p:cNvPr>
          <p:cNvSpPr>
            <a:spLocks noGrp="1"/>
          </p:cNvSpPr>
          <p:nvPr>
            <p:ph type="sldNum" sz="quarter" idx="5"/>
          </p:nvPr>
        </p:nvSpPr>
        <p:spPr/>
        <p:txBody>
          <a:bodyPr/>
          <a:lstStyle/>
          <a:p>
            <a:fld id="{1D5DABC2-CCE7-44B6-8C45-51537EB51FB8}" type="slidenum">
              <a:rPr lang="ru-RU" smtClean="0"/>
              <a:t>28</a:t>
            </a:fld>
            <a:endParaRPr lang="ru-RU"/>
          </a:p>
        </p:txBody>
      </p:sp>
    </p:spTree>
    <p:extLst>
      <p:ext uri="{BB962C8B-B14F-4D97-AF65-F5344CB8AC3E}">
        <p14:creationId xmlns:p14="http://schemas.microsoft.com/office/powerpoint/2010/main" val="3474496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A444F-6586-56A6-C4C3-0D91BBB5DCD4}"/>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DA506356-FE43-610D-E25C-2B03EAC4C231}"/>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9CD29ADC-510C-D2F1-73C6-3DAADD2508BF}"/>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A804F138-960A-9C68-F71D-BF659091D414}"/>
              </a:ext>
            </a:extLst>
          </p:cNvPr>
          <p:cNvSpPr>
            <a:spLocks noGrp="1"/>
          </p:cNvSpPr>
          <p:nvPr>
            <p:ph type="sldNum" sz="quarter" idx="5"/>
          </p:nvPr>
        </p:nvSpPr>
        <p:spPr/>
        <p:txBody>
          <a:bodyPr/>
          <a:lstStyle/>
          <a:p>
            <a:fld id="{1D5DABC2-CCE7-44B6-8C45-51537EB51FB8}" type="slidenum">
              <a:rPr lang="ru-RU" smtClean="0"/>
              <a:t>29</a:t>
            </a:fld>
            <a:endParaRPr lang="ru-RU"/>
          </a:p>
        </p:txBody>
      </p:sp>
    </p:spTree>
    <p:extLst>
      <p:ext uri="{BB962C8B-B14F-4D97-AF65-F5344CB8AC3E}">
        <p14:creationId xmlns:p14="http://schemas.microsoft.com/office/powerpoint/2010/main" val="69769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C68F9-7BB4-6319-A372-177A8C521488}"/>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7E8CDDF3-35C1-C703-F29A-4BDE7BE51005}"/>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A80D0A11-5953-48E3-EE40-0E95F74FA3B9}"/>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344F491F-4453-2AD4-C27C-3B4CBAE2AFCA}"/>
              </a:ext>
            </a:extLst>
          </p:cNvPr>
          <p:cNvSpPr>
            <a:spLocks noGrp="1"/>
          </p:cNvSpPr>
          <p:nvPr>
            <p:ph type="sldNum" sz="quarter" idx="5"/>
          </p:nvPr>
        </p:nvSpPr>
        <p:spPr/>
        <p:txBody>
          <a:bodyPr/>
          <a:lstStyle/>
          <a:p>
            <a:fld id="{1D5DABC2-CCE7-44B6-8C45-51537EB51FB8}" type="slidenum">
              <a:rPr lang="ru-RU" smtClean="0"/>
              <a:t>30</a:t>
            </a:fld>
            <a:endParaRPr lang="ru-RU"/>
          </a:p>
        </p:txBody>
      </p:sp>
    </p:spTree>
    <p:extLst>
      <p:ext uri="{BB962C8B-B14F-4D97-AF65-F5344CB8AC3E}">
        <p14:creationId xmlns:p14="http://schemas.microsoft.com/office/powerpoint/2010/main" val="1905459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D5DABC2-CCE7-44B6-8C45-51537EB51FB8}" type="slidenum">
              <a:rPr lang="ru-RU" smtClean="0"/>
              <a:t>31</a:t>
            </a:fld>
            <a:endParaRPr lang="ru-RU"/>
          </a:p>
        </p:txBody>
      </p:sp>
    </p:spTree>
    <p:extLst>
      <p:ext uri="{BB962C8B-B14F-4D97-AF65-F5344CB8AC3E}">
        <p14:creationId xmlns:p14="http://schemas.microsoft.com/office/powerpoint/2010/main" val="2787282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D5DABC2-CCE7-44B6-8C45-51537EB51FB8}" type="slidenum">
              <a:rPr lang="ru-RU" smtClean="0"/>
              <a:t>32</a:t>
            </a:fld>
            <a:endParaRPr lang="ru-RU"/>
          </a:p>
        </p:txBody>
      </p:sp>
    </p:spTree>
    <p:extLst>
      <p:ext uri="{BB962C8B-B14F-4D97-AF65-F5344CB8AC3E}">
        <p14:creationId xmlns:p14="http://schemas.microsoft.com/office/powerpoint/2010/main" val="3288159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16253-C935-9A49-25B6-8871AE7FBE6D}"/>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FEB61F83-5AE7-98D4-E82E-EADF56807EAD}"/>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DD1A7082-ABC0-FF75-D5B1-F5EFE8B44284}"/>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34E23BF4-F3C3-7408-416C-EEB6B0F3E7ED}"/>
              </a:ext>
            </a:extLst>
          </p:cNvPr>
          <p:cNvSpPr>
            <a:spLocks noGrp="1"/>
          </p:cNvSpPr>
          <p:nvPr>
            <p:ph type="sldNum" sz="quarter" idx="5"/>
          </p:nvPr>
        </p:nvSpPr>
        <p:spPr/>
        <p:txBody>
          <a:bodyPr/>
          <a:lstStyle/>
          <a:p>
            <a:fld id="{1D5DABC2-CCE7-44B6-8C45-51537EB51FB8}" type="slidenum">
              <a:rPr lang="ru-RU" smtClean="0"/>
              <a:t>33</a:t>
            </a:fld>
            <a:endParaRPr lang="ru-RU"/>
          </a:p>
        </p:txBody>
      </p:sp>
    </p:spTree>
    <p:extLst>
      <p:ext uri="{BB962C8B-B14F-4D97-AF65-F5344CB8AC3E}">
        <p14:creationId xmlns:p14="http://schemas.microsoft.com/office/powerpoint/2010/main" val="2975381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16253-C935-9A49-25B6-8871AE7FBE6D}"/>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FEB61F83-5AE7-98D4-E82E-EADF56807EAD}"/>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DD1A7082-ABC0-FF75-D5B1-F5EFE8B44284}"/>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34E23BF4-F3C3-7408-416C-EEB6B0F3E7ED}"/>
              </a:ext>
            </a:extLst>
          </p:cNvPr>
          <p:cNvSpPr>
            <a:spLocks noGrp="1"/>
          </p:cNvSpPr>
          <p:nvPr>
            <p:ph type="sldNum" sz="quarter" idx="5"/>
          </p:nvPr>
        </p:nvSpPr>
        <p:spPr/>
        <p:txBody>
          <a:bodyPr/>
          <a:lstStyle/>
          <a:p>
            <a:fld id="{1D5DABC2-CCE7-44B6-8C45-51537EB51FB8}" type="slidenum">
              <a:rPr lang="ru-RU" smtClean="0"/>
              <a:t>34</a:t>
            </a:fld>
            <a:endParaRPr lang="ru-RU"/>
          </a:p>
        </p:txBody>
      </p:sp>
    </p:spTree>
    <p:extLst>
      <p:ext uri="{BB962C8B-B14F-4D97-AF65-F5344CB8AC3E}">
        <p14:creationId xmlns:p14="http://schemas.microsoft.com/office/powerpoint/2010/main" val="2202094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D5DABC2-CCE7-44B6-8C45-51537EB51FB8}" type="slidenum">
              <a:rPr lang="ru-RU" smtClean="0"/>
              <a:t>35</a:t>
            </a:fld>
            <a:endParaRPr lang="ru-RU"/>
          </a:p>
        </p:txBody>
      </p:sp>
    </p:spTree>
    <p:extLst>
      <p:ext uri="{BB962C8B-B14F-4D97-AF65-F5344CB8AC3E}">
        <p14:creationId xmlns:p14="http://schemas.microsoft.com/office/powerpoint/2010/main" val="2512898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CD5C3-86D2-2C25-394C-1870790C1B92}"/>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AC625B92-023E-C0B7-B1B1-93A5117D4E9F}"/>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39B8F7F0-DFC5-5CF1-3B9B-96D4CE9A619E}"/>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32D9DA9C-BDFF-755E-E5BF-31B7D27B061F}"/>
              </a:ext>
            </a:extLst>
          </p:cNvPr>
          <p:cNvSpPr>
            <a:spLocks noGrp="1"/>
          </p:cNvSpPr>
          <p:nvPr>
            <p:ph type="sldNum" sz="quarter" idx="5"/>
          </p:nvPr>
        </p:nvSpPr>
        <p:spPr/>
        <p:txBody>
          <a:bodyPr/>
          <a:lstStyle/>
          <a:p>
            <a:fld id="{1D5DABC2-CCE7-44B6-8C45-51537EB51FB8}" type="slidenum">
              <a:rPr lang="ru-RU" smtClean="0"/>
              <a:t>36</a:t>
            </a:fld>
            <a:endParaRPr lang="ru-RU"/>
          </a:p>
        </p:txBody>
      </p:sp>
    </p:spTree>
    <p:extLst>
      <p:ext uri="{BB962C8B-B14F-4D97-AF65-F5344CB8AC3E}">
        <p14:creationId xmlns:p14="http://schemas.microsoft.com/office/powerpoint/2010/main" val="277440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D5DABC2-CCE7-44B6-8C45-51537EB51FB8}" type="slidenum">
              <a:rPr lang="ru-RU" smtClean="0"/>
              <a:t>3</a:t>
            </a:fld>
            <a:endParaRPr lang="ru-RU"/>
          </a:p>
        </p:txBody>
      </p:sp>
    </p:spTree>
    <p:extLst>
      <p:ext uri="{BB962C8B-B14F-4D97-AF65-F5344CB8AC3E}">
        <p14:creationId xmlns:p14="http://schemas.microsoft.com/office/powerpoint/2010/main" val="3934823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B2F41-5CBD-F03D-3D74-CB704FD1439C}"/>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10A6E673-6716-5B06-9247-F8640C7671D0}"/>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05A456A3-5BA9-5E7F-4C9F-8C1E653DD971}"/>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03EBF36B-F3AB-9F34-6984-A4D0A7E25B10}"/>
              </a:ext>
            </a:extLst>
          </p:cNvPr>
          <p:cNvSpPr>
            <a:spLocks noGrp="1"/>
          </p:cNvSpPr>
          <p:nvPr>
            <p:ph type="sldNum" sz="quarter" idx="5"/>
          </p:nvPr>
        </p:nvSpPr>
        <p:spPr/>
        <p:txBody>
          <a:bodyPr/>
          <a:lstStyle/>
          <a:p>
            <a:fld id="{1D5DABC2-CCE7-44B6-8C45-51537EB51FB8}" type="slidenum">
              <a:rPr lang="ru-RU" smtClean="0"/>
              <a:t>37</a:t>
            </a:fld>
            <a:endParaRPr lang="ru-RU"/>
          </a:p>
        </p:txBody>
      </p:sp>
    </p:spTree>
    <p:extLst>
      <p:ext uri="{BB962C8B-B14F-4D97-AF65-F5344CB8AC3E}">
        <p14:creationId xmlns:p14="http://schemas.microsoft.com/office/powerpoint/2010/main" val="3441441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7191C-C426-9ECF-8BA4-05F31C6E0CE5}"/>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00834F34-296C-4E1E-AFD9-6CB9BA898676}"/>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567D62F4-6A5E-56F8-8842-8E7314E63E41}"/>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A7ED34EC-46BA-9A1A-ADAB-04D84C72A7EC}"/>
              </a:ext>
            </a:extLst>
          </p:cNvPr>
          <p:cNvSpPr>
            <a:spLocks noGrp="1"/>
          </p:cNvSpPr>
          <p:nvPr>
            <p:ph type="sldNum" sz="quarter" idx="5"/>
          </p:nvPr>
        </p:nvSpPr>
        <p:spPr/>
        <p:txBody>
          <a:bodyPr/>
          <a:lstStyle/>
          <a:p>
            <a:fld id="{1D5DABC2-CCE7-44B6-8C45-51537EB51FB8}" type="slidenum">
              <a:rPr lang="ru-RU" smtClean="0"/>
              <a:t>38</a:t>
            </a:fld>
            <a:endParaRPr lang="ru-RU"/>
          </a:p>
        </p:txBody>
      </p:sp>
    </p:spTree>
    <p:extLst>
      <p:ext uri="{BB962C8B-B14F-4D97-AF65-F5344CB8AC3E}">
        <p14:creationId xmlns:p14="http://schemas.microsoft.com/office/powerpoint/2010/main" val="1321401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A10B0-D060-38B8-DF34-68435876779B}"/>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60D4787F-42C6-2D31-972D-CA18005AFC96}"/>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09FDC8E7-C1B9-77B9-606E-371A21A14FE2}"/>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78993D38-A0AD-A04C-72E3-FD08EF81854C}"/>
              </a:ext>
            </a:extLst>
          </p:cNvPr>
          <p:cNvSpPr>
            <a:spLocks noGrp="1"/>
          </p:cNvSpPr>
          <p:nvPr>
            <p:ph type="sldNum" sz="quarter" idx="5"/>
          </p:nvPr>
        </p:nvSpPr>
        <p:spPr/>
        <p:txBody>
          <a:bodyPr/>
          <a:lstStyle/>
          <a:p>
            <a:fld id="{1D5DABC2-CCE7-44B6-8C45-51537EB51FB8}" type="slidenum">
              <a:rPr lang="ru-RU" smtClean="0"/>
              <a:t>39</a:t>
            </a:fld>
            <a:endParaRPr lang="ru-RU"/>
          </a:p>
        </p:txBody>
      </p:sp>
    </p:spTree>
    <p:extLst>
      <p:ext uri="{BB962C8B-B14F-4D97-AF65-F5344CB8AC3E}">
        <p14:creationId xmlns:p14="http://schemas.microsoft.com/office/powerpoint/2010/main" val="1961151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6436D-AE3F-DFAF-E168-BF239D04FBF5}"/>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85E88A4F-B76B-1F35-170E-CF6D196141BF}"/>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07D82E18-A7D4-FA8A-165E-F7FBD6543D21}"/>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4EF2D5BE-BC2C-D9F4-2C64-0EBE1B1C72EC}"/>
              </a:ext>
            </a:extLst>
          </p:cNvPr>
          <p:cNvSpPr>
            <a:spLocks noGrp="1"/>
          </p:cNvSpPr>
          <p:nvPr>
            <p:ph type="sldNum" sz="quarter" idx="5"/>
          </p:nvPr>
        </p:nvSpPr>
        <p:spPr/>
        <p:txBody>
          <a:bodyPr/>
          <a:lstStyle/>
          <a:p>
            <a:fld id="{1D5DABC2-CCE7-44B6-8C45-51537EB51FB8}" type="slidenum">
              <a:rPr lang="ru-RU" smtClean="0"/>
              <a:t>40</a:t>
            </a:fld>
            <a:endParaRPr lang="ru-RU"/>
          </a:p>
        </p:txBody>
      </p:sp>
    </p:spTree>
    <p:extLst>
      <p:ext uri="{BB962C8B-B14F-4D97-AF65-F5344CB8AC3E}">
        <p14:creationId xmlns:p14="http://schemas.microsoft.com/office/powerpoint/2010/main" val="2277280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80B57-7676-46D1-1BCB-4341225E45AC}"/>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58EFA6F7-2E90-8A5E-D5C5-36D7A8DD1053}"/>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A5C7D674-D06E-6C4A-4080-61BDDC17F63D}"/>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B46673B2-F691-DE9D-D299-CE2D1045A355}"/>
              </a:ext>
            </a:extLst>
          </p:cNvPr>
          <p:cNvSpPr>
            <a:spLocks noGrp="1"/>
          </p:cNvSpPr>
          <p:nvPr>
            <p:ph type="sldNum" sz="quarter" idx="5"/>
          </p:nvPr>
        </p:nvSpPr>
        <p:spPr/>
        <p:txBody>
          <a:bodyPr/>
          <a:lstStyle/>
          <a:p>
            <a:fld id="{1D5DABC2-CCE7-44B6-8C45-51537EB51FB8}" type="slidenum">
              <a:rPr lang="ru-RU" smtClean="0"/>
              <a:t>41</a:t>
            </a:fld>
            <a:endParaRPr lang="ru-RU"/>
          </a:p>
        </p:txBody>
      </p:sp>
    </p:spTree>
    <p:extLst>
      <p:ext uri="{BB962C8B-B14F-4D97-AF65-F5344CB8AC3E}">
        <p14:creationId xmlns:p14="http://schemas.microsoft.com/office/powerpoint/2010/main" val="3466309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8D07A-0B0B-1B21-1D64-19A9775F1D68}"/>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346AD2DA-8370-F466-3CA3-29CA01E17439}"/>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56462826-E995-1A68-7601-D19B83FCADA8}"/>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433DBCCD-D11D-1530-4D3A-946AF21CD2AE}"/>
              </a:ext>
            </a:extLst>
          </p:cNvPr>
          <p:cNvSpPr>
            <a:spLocks noGrp="1"/>
          </p:cNvSpPr>
          <p:nvPr>
            <p:ph type="sldNum" sz="quarter" idx="5"/>
          </p:nvPr>
        </p:nvSpPr>
        <p:spPr/>
        <p:txBody>
          <a:bodyPr/>
          <a:lstStyle/>
          <a:p>
            <a:fld id="{1D5DABC2-CCE7-44B6-8C45-51537EB51FB8}" type="slidenum">
              <a:rPr lang="ru-RU" smtClean="0"/>
              <a:t>42</a:t>
            </a:fld>
            <a:endParaRPr lang="ru-RU"/>
          </a:p>
        </p:txBody>
      </p:sp>
    </p:spTree>
    <p:extLst>
      <p:ext uri="{BB962C8B-B14F-4D97-AF65-F5344CB8AC3E}">
        <p14:creationId xmlns:p14="http://schemas.microsoft.com/office/powerpoint/2010/main" val="530368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54F59-6B7F-4BDB-67F5-48F70EA319DD}"/>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42F9B0F5-31A2-58F5-180C-9B3D42446441}"/>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E8B33D4A-665F-5274-62FF-8116F0B3ABA9}"/>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9A44700F-8440-DC60-890B-6304A205CE3F}"/>
              </a:ext>
            </a:extLst>
          </p:cNvPr>
          <p:cNvSpPr>
            <a:spLocks noGrp="1"/>
          </p:cNvSpPr>
          <p:nvPr>
            <p:ph type="sldNum" sz="quarter" idx="5"/>
          </p:nvPr>
        </p:nvSpPr>
        <p:spPr/>
        <p:txBody>
          <a:bodyPr/>
          <a:lstStyle/>
          <a:p>
            <a:fld id="{1D5DABC2-CCE7-44B6-8C45-51537EB51FB8}" type="slidenum">
              <a:rPr lang="ru-RU" smtClean="0"/>
              <a:t>43</a:t>
            </a:fld>
            <a:endParaRPr lang="ru-RU"/>
          </a:p>
        </p:txBody>
      </p:sp>
    </p:spTree>
    <p:extLst>
      <p:ext uri="{BB962C8B-B14F-4D97-AF65-F5344CB8AC3E}">
        <p14:creationId xmlns:p14="http://schemas.microsoft.com/office/powerpoint/2010/main" val="4037371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0B771-24FF-01C8-5E4A-891F528E172C}"/>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D6D322EA-4FE7-D955-39DD-0BFE8006C1E1}"/>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CAFEABC1-91AD-D4D6-8733-85842323F821}"/>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767D72D4-8DB9-2F5F-237E-5BFA600F590F}"/>
              </a:ext>
            </a:extLst>
          </p:cNvPr>
          <p:cNvSpPr>
            <a:spLocks noGrp="1"/>
          </p:cNvSpPr>
          <p:nvPr>
            <p:ph type="sldNum" sz="quarter" idx="5"/>
          </p:nvPr>
        </p:nvSpPr>
        <p:spPr/>
        <p:txBody>
          <a:bodyPr/>
          <a:lstStyle/>
          <a:p>
            <a:fld id="{1D5DABC2-CCE7-44B6-8C45-51537EB51FB8}" type="slidenum">
              <a:rPr lang="ru-RU" smtClean="0"/>
              <a:t>44</a:t>
            </a:fld>
            <a:endParaRPr lang="ru-RU"/>
          </a:p>
        </p:txBody>
      </p:sp>
    </p:spTree>
    <p:extLst>
      <p:ext uri="{BB962C8B-B14F-4D97-AF65-F5344CB8AC3E}">
        <p14:creationId xmlns:p14="http://schemas.microsoft.com/office/powerpoint/2010/main" val="530311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54C4A-CDE8-33CC-505B-DD2E7F4F6F14}"/>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6138E5B1-2666-CDB1-2524-9DE7A860AAEE}"/>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A7E8F117-8E84-D91E-EB7E-4BB01B2CB24E}"/>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10E78C64-53B9-CCC7-B981-1D88B58B2D49}"/>
              </a:ext>
            </a:extLst>
          </p:cNvPr>
          <p:cNvSpPr>
            <a:spLocks noGrp="1"/>
          </p:cNvSpPr>
          <p:nvPr>
            <p:ph type="sldNum" sz="quarter" idx="5"/>
          </p:nvPr>
        </p:nvSpPr>
        <p:spPr/>
        <p:txBody>
          <a:bodyPr/>
          <a:lstStyle/>
          <a:p>
            <a:fld id="{1D5DABC2-CCE7-44B6-8C45-51537EB51FB8}" type="slidenum">
              <a:rPr lang="ru-RU" smtClean="0"/>
              <a:t>45</a:t>
            </a:fld>
            <a:endParaRPr lang="ru-RU"/>
          </a:p>
        </p:txBody>
      </p:sp>
    </p:spTree>
    <p:extLst>
      <p:ext uri="{BB962C8B-B14F-4D97-AF65-F5344CB8AC3E}">
        <p14:creationId xmlns:p14="http://schemas.microsoft.com/office/powerpoint/2010/main" val="93601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14490-8B30-3C7C-2F57-0A61BCDE1E80}"/>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A54A4DD8-9575-07F2-7531-244F2569535C}"/>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CA3489C6-FD10-913F-8A6F-533077DF9EC4}"/>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88107866-93B2-562C-139B-BBC36D3F6830}"/>
              </a:ext>
            </a:extLst>
          </p:cNvPr>
          <p:cNvSpPr>
            <a:spLocks noGrp="1"/>
          </p:cNvSpPr>
          <p:nvPr>
            <p:ph type="sldNum" sz="quarter" idx="5"/>
          </p:nvPr>
        </p:nvSpPr>
        <p:spPr/>
        <p:txBody>
          <a:bodyPr/>
          <a:lstStyle/>
          <a:p>
            <a:fld id="{1D5DABC2-CCE7-44B6-8C45-51537EB51FB8}" type="slidenum">
              <a:rPr lang="ru-RU" smtClean="0"/>
              <a:t>46</a:t>
            </a:fld>
            <a:endParaRPr lang="ru-RU"/>
          </a:p>
        </p:txBody>
      </p:sp>
    </p:spTree>
    <p:extLst>
      <p:ext uri="{BB962C8B-B14F-4D97-AF65-F5344CB8AC3E}">
        <p14:creationId xmlns:p14="http://schemas.microsoft.com/office/powerpoint/2010/main" val="760831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D5DABC2-CCE7-44B6-8C45-51537EB51FB8}" type="slidenum">
              <a:rPr lang="ru-RU" smtClean="0"/>
              <a:t>4</a:t>
            </a:fld>
            <a:endParaRPr lang="ru-RU"/>
          </a:p>
        </p:txBody>
      </p:sp>
    </p:spTree>
    <p:extLst>
      <p:ext uri="{BB962C8B-B14F-4D97-AF65-F5344CB8AC3E}">
        <p14:creationId xmlns:p14="http://schemas.microsoft.com/office/powerpoint/2010/main" val="3934823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B0677-BA2E-7846-5DB5-9784F2421B34}"/>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11F24D43-BB33-4AA9-51DB-E35ED0299C55}"/>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57AD6D4E-71FB-0DC4-8E11-FD6DAB1A76CC}"/>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E1F2571A-D0CC-6648-E488-B6C9A45A69C3}"/>
              </a:ext>
            </a:extLst>
          </p:cNvPr>
          <p:cNvSpPr>
            <a:spLocks noGrp="1"/>
          </p:cNvSpPr>
          <p:nvPr>
            <p:ph type="sldNum" sz="quarter" idx="5"/>
          </p:nvPr>
        </p:nvSpPr>
        <p:spPr/>
        <p:txBody>
          <a:bodyPr/>
          <a:lstStyle/>
          <a:p>
            <a:fld id="{1D5DABC2-CCE7-44B6-8C45-51537EB51FB8}" type="slidenum">
              <a:rPr lang="ru-RU" smtClean="0"/>
              <a:t>47</a:t>
            </a:fld>
            <a:endParaRPr lang="ru-RU"/>
          </a:p>
        </p:txBody>
      </p:sp>
    </p:spTree>
    <p:extLst>
      <p:ext uri="{BB962C8B-B14F-4D97-AF65-F5344CB8AC3E}">
        <p14:creationId xmlns:p14="http://schemas.microsoft.com/office/powerpoint/2010/main" val="3441774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FF933-EAA7-9F49-41DC-4659AFAE9A03}"/>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55C7BA6A-31F0-CB0D-5915-C79D791A8AE1}"/>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1571833C-137A-2B5A-6823-FCAD43A07E27}"/>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3A91D158-788B-E8CB-7151-3619C6639BB8}"/>
              </a:ext>
            </a:extLst>
          </p:cNvPr>
          <p:cNvSpPr>
            <a:spLocks noGrp="1"/>
          </p:cNvSpPr>
          <p:nvPr>
            <p:ph type="sldNum" sz="quarter" idx="5"/>
          </p:nvPr>
        </p:nvSpPr>
        <p:spPr/>
        <p:txBody>
          <a:bodyPr/>
          <a:lstStyle/>
          <a:p>
            <a:fld id="{1D5DABC2-CCE7-44B6-8C45-51537EB51FB8}" type="slidenum">
              <a:rPr lang="ru-RU" smtClean="0"/>
              <a:t>48</a:t>
            </a:fld>
            <a:endParaRPr lang="ru-RU"/>
          </a:p>
        </p:txBody>
      </p:sp>
    </p:spTree>
    <p:extLst>
      <p:ext uri="{BB962C8B-B14F-4D97-AF65-F5344CB8AC3E}">
        <p14:creationId xmlns:p14="http://schemas.microsoft.com/office/powerpoint/2010/main" val="3705280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B77BD-A70F-3DC1-E915-625B3888DA02}"/>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6AD83426-3BF7-52F0-4879-6CCE4EEC5E96}"/>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0500DAF7-1C11-A44C-54A6-CC0C03E2601E}"/>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432996E2-5DA1-02B1-2B0A-B57C02D997CD}"/>
              </a:ext>
            </a:extLst>
          </p:cNvPr>
          <p:cNvSpPr>
            <a:spLocks noGrp="1"/>
          </p:cNvSpPr>
          <p:nvPr>
            <p:ph type="sldNum" sz="quarter" idx="5"/>
          </p:nvPr>
        </p:nvSpPr>
        <p:spPr/>
        <p:txBody>
          <a:bodyPr/>
          <a:lstStyle/>
          <a:p>
            <a:fld id="{1D5DABC2-CCE7-44B6-8C45-51537EB51FB8}" type="slidenum">
              <a:rPr lang="ru-RU" smtClean="0"/>
              <a:t>49</a:t>
            </a:fld>
            <a:endParaRPr lang="ru-RU"/>
          </a:p>
        </p:txBody>
      </p:sp>
    </p:spTree>
    <p:extLst>
      <p:ext uri="{BB962C8B-B14F-4D97-AF65-F5344CB8AC3E}">
        <p14:creationId xmlns:p14="http://schemas.microsoft.com/office/powerpoint/2010/main" val="3931281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DABC2-CCE7-44B6-8C45-51537EB51FB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013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D5DABC2-CCE7-44B6-8C45-51537EB51FB8}" type="slidenum">
              <a:rPr lang="ru-RU" smtClean="0"/>
              <a:t>22</a:t>
            </a:fld>
            <a:endParaRPr lang="ru-RU"/>
          </a:p>
        </p:txBody>
      </p:sp>
    </p:spTree>
    <p:extLst>
      <p:ext uri="{BB962C8B-B14F-4D97-AF65-F5344CB8AC3E}">
        <p14:creationId xmlns:p14="http://schemas.microsoft.com/office/powerpoint/2010/main" val="329730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ECB08-1DA5-5791-E6A1-290ADF62FFFA}"/>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721DFD8C-1BA5-AEE9-1E13-4C035930606F}"/>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D7485254-ACE8-8956-685E-45E10AEA3439}"/>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7FE2BA75-4F6F-9593-FB2F-049CE5B53AF8}"/>
              </a:ext>
            </a:extLst>
          </p:cNvPr>
          <p:cNvSpPr>
            <a:spLocks noGrp="1"/>
          </p:cNvSpPr>
          <p:nvPr>
            <p:ph type="sldNum" sz="quarter" idx="5"/>
          </p:nvPr>
        </p:nvSpPr>
        <p:spPr/>
        <p:txBody>
          <a:bodyPr/>
          <a:lstStyle/>
          <a:p>
            <a:fld id="{1D5DABC2-CCE7-44B6-8C45-51537EB51FB8}" type="slidenum">
              <a:rPr lang="ru-RU" smtClean="0"/>
              <a:t>23</a:t>
            </a:fld>
            <a:endParaRPr lang="ru-RU"/>
          </a:p>
        </p:txBody>
      </p:sp>
    </p:spTree>
    <p:extLst>
      <p:ext uri="{BB962C8B-B14F-4D97-AF65-F5344CB8AC3E}">
        <p14:creationId xmlns:p14="http://schemas.microsoft.com/office/powerpoint/2010/main" val="1759827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29B1C-5AC7-4BCA-1DE7-5C2CA50E9F1E}"/>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78B9906B-F958-22A0-1648-E34DD9672122}"/>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5F4157A9-BAFD-24DB-BEA4-7D7BA0AC17D9}"/>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2292F39C-8774-C288-3A2B-39C024D0CF83}"/>
              </a:ext>
            </a:extLst>
          </p:cNvPr>
          <p:cNvSpPr>
            <a:spLocks noGrp="1"/>
          </p:cNvSpPr>
          <p:nvPr>
            <p:ph type="sldNum" sz="quarter" idx="5"/>
          </p:nvPr>
        </p:nvSpPr>
        <p:spPr/>
        <p:txBody>
          <a:bodyPr/>
          <a:lstStyle/>
          <a:p>
            <a:fld id="{1D5DABC2-CCE7-44B6-8C45-51537EB51FB8}" type="slidenum">
              <a:rPr lang="ru-RU" smtClean="0"/>
              <a:t>24</a:t>
            </a:fld>
            <a:endParaRPr lang="ru-RU"/>
          </a:p>
        </p:txBody>
      </p:sp>
    </p:spTree>
    <p:extLst>
      <p:ext uri="{BB962C8B-B14F-4D97-AF65-F5344CB8AC3E}">
        <p14:creationId xmlns:p14="http://schemas.microsoft.com/office/powerpoint/2010/main" val="1029586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AC0AB-B2F9-8681-86CF-8FAD1775976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97B6B7C2-D703-D604-6714-D0A68ECFD494}"/>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6959194D-B00A-DFB9-E9A1-E535E651C56D}"/>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3569F165-EDE6-5184-080C-00911854CFBA}"/>
              </a:ext>
            </a:extLst>
          </p:cNvPr>
          <p:cNvSpPr>
            <a:spLocks noGrp="1"/>
          </p:cNvSpPr>
          <p:nvPr>
            <p:ph type="sldNum" sz="quarter" idx="5"/>
          </p:nvPr>
        </p:nvSpPr>
        <p:spPr/>
        <p:txBody>
          <a:bodyPr/>
          <a:lstStyle/>
          <a:p>
            <a:fld id="{1D5DABC2-CCE7-44B6-8C45-51537EB51FB8}" type="slidenum">
              <a:rPr lang="ru-RU" smtClean="0"/>
              <a:t>25</a:t>
            </a:fld>
            <a:endParaRPr lang="ru-RU"/>
          </a:p>
        </p:txBody>
      </p:sp>
    </p:spTree>
    <p:extLst>
      <p:ext uri="{BB962C8B-B14F-4D97-AF65-F5344CB8AC3E}">
        <p14:creationId xmlns:p14="http://schemas.microsoft.com/office/powerpoint/2010/main" val="4156772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AC0AB-B2F9-8681-86CF-8FAD1775976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97B6B7C2-D703-D604-6714-D0A68ECFD494}"/>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6959194D-B00A-DFB9-E9A1-E535E651C56D}"/>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3569F165-EDE6-5184-080C-00911854CFBA}"/>
              </a:ext>
            </a:extLst>
          </p:cNvPr>
          <p:cNvSpPr>
            <a:spLocks noGrp="1"/>
          </p:cNvSpPr>
          <p:nvPr>
            <p:ph type="sldNum" sz="quarter" idx="5"/>
          </p:nvPr>
        </p:nvSpPr>
        <p:spPr/>
        <p:txBody>
          <a:bodyPr/>
          <a:lstStyle/>
          <a:p>
            <a:fld id="{1D5DABC2-CCE7-44B6-8C45-51537EB51FB8}" type="slidenum">
              <a:rPr lang="ru-RU" smtClean="0"/>
              <a:t>26</a:t>
            </a:fld>
            <a:endParaRPr lang="ru-RU"/>
          </a:p>
        </p:txBody>
      </p:sp>
    </p:spTree>
    <p:extLst>
      <p:ext uri="{BB962C8B-B14F-4D97-AF65-F5344CB8AC3E}">
        <p14:creationId xmlns:p14="http://schemas.microsoft.com/office/powerpoint/2010/main" val="113950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C3FD17-CEB0-4B3E-A98E-702622C2E3C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514A0F3E-8514-4C06-96CD-6F7292EFD1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7D9DBCF6-5FFF-4A19-8875-9D4513BFEBB1}"/>
              </a:ext>
            </a:extLst>
          </p:cNvPr>
          <p:cNvSpPr>
            <a:spLocks noGrp="1"/>
          </p:cNvSpPr>
          <p:nvPr>
            <p:ph type="dt" sz="half" idx="10"/>
          </p:nvPr>
        </p:nvSpPr>
        <p:spPr/>
        <p:txBody>
          <a:bodyPr/>
          <a:lstStyle/>
          <a:p>
            <a:fld id="{6E1398B4-0F3C-4674-BE98-D999D53DF718}" type="datetimeFigureOut">
              <a:rPr lang="ru-RU" smtClean="0"/>
              <a:t>11.06.2025</a:t>
            </a:fld>
            <a:endParaRPr lang="ru-RU"/>
          </a:p>
        </p:txBody>
      </p:sp>
      <p:sp>
        <p:nvSpPr>
          <p:cNvPr id="5" name="Нижний колонтитул 4">
            <a:extLst>
              <a:ext uri="{FF2B5EF4-FFF2-40B4-BE49-F238E27FC236}">
                <a16:creationId xmlns:a16="http://schemas.microsoft.com/office/drawing/2014/main" id="{DEFE8F90-4226-4F9B-9898-308A36009CD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672E4E7-016C-42D6-BF64-78522580C205}"/>
              </a:ext>
            </a:extLst>
          </p:cNvPr>
          <p:cNvSpPr>
            <a:spLocks noGrp="1"/>
          </p:cNvSpPr>
          <p:nvPr>
            <p:ph type="sldNum" sz="quarter" idx="12"/>
          </p:nvPr>
        </p:nvSpPr>
        <p:spPr/>
        <p:txBody>
          <a:bodyPr/>
          <a:lstStyle/>
          <a:p>
            <a:fld id="{FE368D27-61EC-44DA-ADB6-CB9003BB97FB}" type="slidenum">
              <a:rPr lang="ru-RU" smtClean="0"/>
              <a:t>‹#›</a:t>
            </a:fld>
            <a:endParaRPr lang="ru-RU"/>
          </a:p>
        </p:txBody>
      </p:sp>
    </p:spTree>
    <p:extLst>
      <p:ext uri="{BB962C8B-B14F-4D97-AF65-F5344CB8AC3E}">
        <p14:creationId xmlns:p14="http://schemas.microsoft.com/office/powerpoint/2010/main" val="1087427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6840E9-090C-44EA-8E69-1BF9981BFF0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92C84DA5-B1CC-456A-96B6-A70B8F41C2C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08BB61E-BA46-4AF0-880D-FD7486B921E4}"/>
              </a:ext>
            </a:extLst>
          </p:cNvPr>
          <p:cNvSpPr>
            <a:spLocks noGrp="1"/>
          </p:cNvSpPr>
          <p:nvPr>
            <p:ph type="dt" sz="half" idx="10"/>
          </p:nvPr>
        </p:nvSpPr>
        <p:spPr/>
        <p:txBody>
          <a:bodyPr/>
          <a:lstStyle/>
          <a:p>
            <a:fld id="{6E1398B4-0F3C-4674-BE98-D999D53DF718}" type="datetimeFigureOut">
              <a:rPr lang="ru-RU" smtClean="0"/>
              <a:t>11.06.2025</a:t>
            </a:fld>
            <a:endParaRPr lang="ru-RU"/>
          </a:p>
        </p:txBody>
      </p:sp>
      <p:sp>
        <p:nvSpPr>
          <p:cNvPr id="5" name="Нижний колонтитул 4">
            <a:extLst>
              <a:ext uri="{FF2B5EF4-FFF2-40B4-BE49-F238E27FC236}">
                <a16:creationId xmlns:a16="http://schemas.microsoft.com/office/drawing/2014/main" id="{299FC0F3-50FC-4CA4-AE6E-CD269BE97FD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4B36D74-A613-4D61-BF7D-0535102488BB}"/>
              </a:ext>
            </a:extLst>
          </p:cNvPr>
          <p:cNvSpPr>
            <a:spLocks noGrp="1"/>
          </p:cNvSpPr>
          <p:nvPr>
            <p:ph type="sldNum" sz="quarter" idx="12"/>
          </p:nvPr>
        </p:nvSpPr>
        <p:spPr/>
        <p:txBody>
          <a:bodyPr/>
          <a:lstStyle/>
          <a:p>
            <a:fld id="{FE368D27-61EC-44DA-ADB6-CB9003BB97FB}" type="slidenum">
              <a:rPr lang="ru-RU" smtClean="0"/>
              <a:t>‹#›</a:t>
            </a:fld>
            <a:endParaRPr lang="ru-RU"/>
          </a:p>
        </p:txBody>
      </p:sp>
    </p:spTree>
    <p:extLst>
      <p:ext uri="{BB962C8B-B14F-4D97-AF65-F5344CB8AC3E}">
        <p14:creationId xmlns:p14="http://schemas.microsoft.com/office/powerpoint/2010/main" val="234993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26A093FD-2841-4EE1-A5F0-C8CDB3B52825}"/>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7767122E-F1B5-4E34-9A39-99C1592BE96E}"/>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8BEB15C-8CD0-4823-A4F3-AAC082B10470}"/>
              </a:ext>
            </a:extLst>
          </p:cNvPr>
          <p:cNvSpPr>
            <a:spLocks noGrp="1"/>
          </p:cNvSpPr>
          <p:nvPr>
            <p:ph type="dt" sz="half" idx="10"/>
          </p:nvPr>
        </p:nvSpPr>
        <p:spPr/>
        <p:txBody>
          <a:bodyPr/>
          <a:lstStyle/>
          <a:p>
            <a:fld id="{6E1398B4-0F3C-4674-BE98-D999D53DF718}" type="datetimeFigureOut">
              <a:rPr lang="ru-RU" smtClean="0"/>
              <a:t>11.06.2025</a:t>
            </a:fld>
            <a:endParaRPr lang="ru-RU"/>
          </a:p>
        </p:txBody>
      </p:sp>
      <p:sp>
        <p:nvSpPr>
          <p:cNvPr id="5" name="Нижний колонтитул 4">
            <a:extLst>
              <a:ext uri="{FF2B5EF4-FFF2-40B4-BE49-F238E27FC236}">
                <a16:creationId xmlns:a16="http://schemas.microsoft.com/office/drawing/2014/main" id="{1AE77760-2355-4DFA-B3D7-2E58E21140C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ABF3998-0CBD-4133-8C10-1890A8C10033}"/>
              </a:ext>
            </a:extLst>
          </p:cNvPr>
          <p:cNvSpPr>
            <a:spLocks noGrp="1"/>
          </p:cNvSpPr>
          <p:nvPr>
            <p:ph type="sldNum" sz="quarter" idx="12"/>
          </p:nvPr>
        </p:nvSpPr>
        <p:spPr/>
        <p:txBody>
          <a:bodyPr/>
          <a:lstStyle/>
          <a:p>
            <a:fld id="{FE368D27-61EC-44DA-ADB6-CB9003BB97FB}" type="slidenum">
              <a:rPr lang="ru-RU" smtClean="0"/>
              <a:t>‹#›</a:t>
            </a:fld>
            <a:endParaRPr lang="ru-RU"/>
          </a:p>
        </p:txBody>
      </p:sp>
    </p:spTree>
    <p:extLst>
      <p:ext uri="{BB962C8B-B14F-4D97-AF65-F5344CB8AC3E}">
        <p14:creationId xmlns:p14="http://schemas.microsoft.com/office/powerpoint/2010/main" val="2432745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CE5B2F-A4F6-49E8-AFF8-0B453360AE1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9041E25-1CCB-4F41-9B6D-D6311061E3E7}"/>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15FA44F-D7F9-40F1-9B12-1FF4C561CC44}"/>
              </a:ext>
            </a:extLst>
          </p:cNvPr>
          <p:cNvSpPr>
            <a:spLocks noGrp="1"/>
          </p:cNvSpPr>
          <p:nvPr>
            <p:ph type="dt" sz="half" idx="10"/>
          </p:nvPr>
        </p:nvSpPr>
        <p:spPr/>
        <p:txBody>
          <a:bodyPr/>
          <a:lstStyle/>
          <a:p>
            <a:fld id="{6E1398B4-0F3C-4674-BE98-D999D53DF718}" type="datetimeFigureOut">
              <a:rPr lang="ru-RU" smtClean="0"/>
              <a:t>11.06.2025</a:t>
            </a:fld>
            <a:endParaRPr lang="ru-RU"/>
          </a:p>
        </p:txBody>
      </p:sp>
      <p:sp>
        <p:nvSpPr>
          <p:cNvPr id="5" name="Нижний колонтитул 4">
            <a:extLst>
              <a:ext uri="{FF2B5EF4-FFF2-40B4-BE49-F238E27FC236}">
                <a16:creationId xmlns:a16="http://schemas.microsoft.com/office/drawing/2014/main" id="{A7277D7C-8A38-4E40-ADEC-DE325EB3391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2725341-B168-47AF-BC53-763F81347992}"/>
              </a:ext>
            </a:extLst>
          </p:cNvPr>
          <p:cNvSpPr>
            <a:spLocks noGrp="1"/>
          </p:cNvSpPr>
          <p:nvPr>
            <p:ph type="sldNum" sz="quarter" idx="12"/>
          </p:nvPr>
        </p:nvSpPr>
        <p:spPr/>
        <p:txBody>
          <a:bodyPr/>
          <a:lstStyle/>
          <a:p>
            <a:fld id="{FE368D27-61EC-44DA-ADB6-CB9003BB97FB}" type="slidenum">
              <a:rPr lang="ru-RU" smtClean="0"/>
              <a:t>‹#›</a:t>
            </a:fld>
            <a:endParaRPr lang="ru-RU"/>
          </a:p>
        </p:txBody>
      </p:sp>
    </p:spTree>
    <p:extLst>
      <p:ext uri="{BB962C8B-B14F-4D97-AF65-F5344CB8AC3E}">
        <p14:creationId xmlns:p14="http://schemas.microsoft.com/office/powerpoint/2010/main" val="4245552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936771F-FA5A-4DE0-8D0D-AF0B4FF9C97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77BB7382-CF53-4D38-B42B-2638AC2802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CB91E13A-B6CC-4B5A-8B4F-449D3E257A85}"/>
              </a:ext>
            </a:extLst>
          </p:cNvPr>
          <p:cNvSpPr>
            <a:spLocks noGrp="1"/>
          </p:cNvSpPr>
          <p:nvPr>
            <p:ph type="dt" sz="half" idx="10"/>
          </p:nvPr>
        </p:nvSpPr>
        <p:spPr/>
        <p:txBody>
          <a:bodyPr/>
          <a:lstStyle/>
          <a:p>
            <a:fld id="{6E1398B4-0F3C-4674-BE98-D999D53DF718}" type="datetimeFigureOut">
              <a:rPr lang="ru-RU" smtClean="0"/>
              <a:t>11.06.2025</a:t>
            </a:fld>
            <a:endParaRPr lang="ru-RU"/>
          </a:p>
        </p:txBody>
      </p:sp>
      <p:sp>
        <p:nvSpPr>
          <p:cNvPr id="5" name="Нижний колонтитул 4">
            <a:extLst>
              <a:ext uri="{FF2B5EF4-FFF2-40B4-BE49-F238E27FC236}">
                <a16:creationId xmlns:a16="http://schemas.microsoft.com/office/drawing/2014/main" id="{6AC8D52A-7521-44A4-ABF9-A3A8D4BA953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320B338-92B0-41A7-9A1E-5E60D8FF0174}"/>
              </a:ext>
            </a:extLst>
          </p:cNvPr>
          <p:cNvSpPr>
            <a:spLocks noGrp="1"/>
          </p:cNvSpPr>
          <p:nvPr>
            <p:ph type="sldNum" sz="quarter" idx="12"/>
          </p:nvPr>
        </p:nvSpPr>
        <p:spPr/>
        <p:txBody>
          <a:bodyPr/>
          <a:lstStyle/>
          <a:p>
            <a:fld id="{FE368D27-61EC-44DA-ADB6-CB9003BB97FB}" type="slidenum">
              <a:rPr lang="ru-RU" smtClean="0"/>
              <a:t>‹#›</a:t>
            </a:fld>
            <a:endParaRPr lang="ru-RU"/>
          </a:p>
        </p:txBody>
      </p:sp>
    </p:spTree>
    <p:extLst>
      <p:ext uri="{BB962C8B-B14F-4D97-AF65-F5344CB8AC3E}">
        <p14:creationId xmlns:p14="http://schemas.microsoft.com/office/powerpoint/2010/main" val="1585654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D4F624-C055-4ED0-982E-39E24D863F5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387C27E-9FA9-4719-8CB9-8FE5A750018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F0A37782-8B62-4ECD-B084-EBAC471B263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3DE73133-B0EE-409D-ADDD-A448A44FF4FB}"/>
              </a:ext>
            </a:extLst>
          </p:cNvPr>
          <p:cNvSpPr>
            <a:spLocks noGrp="1"/>
          </p:cNvSpPr>
          <p:nvPr>
            <p:ph type="dt" sz="half" idx="10"/>
          </p:nvPr>
        </p:nvSpPr>
        <p:spPr/>
        <p:txBody>
          <a:bodyPr/>
          <a:lstStyle/>
          <a:p>
            <a:fld id="{6E1398B4-0F3C-4674-BE98-D999D53DF718}" type="datetimeFigureOut">
              <a:rPr lang="ru-RU" smtClean="0"/>
              <a:t>11.06.2025</a:t>
            </a:fld>
            <a:endParaRPr lang="ru-RU"/>
          </a:p>
        </p:txBody>
      </p:sp>
      <p:sp>
        <p:nvSpPr>
          <p:cNvPr id="6" name="Нижний колонтитул 5">
            <a:extLst>
              <a:ext uri="{FF2B5EF4-FFF2-40B4-BE49-F238E27FC236}">
                <a16:creationId xmlns:a16="http://schemas.microsoft.com/office/drawing/2014/main" id="{51566FA3-50A0-48D5-9B87-A1A213BD254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6501535-0865-4F2A-A143-71223F57E73A}"/>
              </a:ext>
            </a:extLst>
          </p:cNvPr>
          <p:cNvSpPr>
            <a:spLocks noGrp="1"/>
          </p:cNvSpPr>
          <p:nvPr>
            <p:ph type="sldNum" sz="quarter" idx="12"/>
          </p:nvPr>
        </p:nvSpPr>
        <p:spPr/>
        <p:txBody>
          <a:bodyPr/>
          <a:lstStyle/>
          <a:p>
            <a:fld id="{FE368D27-61EC-44DA-ADB6-CB9003BB97FB}" type="slidenum">
              <a:rPr lang="ru-RU" smtClean="0"/>
              <a:t>‹#›</a:t>
            </a:fld>
            <a:endParaRPr lang="ru-RU"/>
          </a:p>
        </p:txBody>
      </p:sp>
    </p:spTree>
    <p:extLst>
      <p:ext uri="{BB962C8B-B14F-4D97-AF65-F5344CB8AC3E}">
        <p14:creationId xmlns:p14="http://schemas.microsoft.com/office/powerpoint/2010/main" val="3982693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A62729C-1CE3-491C-A3B1-36C9138E1810}"/>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4F68BBC0-D617-4F2B-BF5C-04ACA841B4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5948E7B-D3C0-4AAC-9EA1-07807C9C3F7F}"/>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C3E367B0-070A-495B-A6DA-4A0277C7D1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0425298-9C77-42F2-B61A-93DB5FC84D5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96E769B6-2B26-4050-B2F5-05221F729590}"/>
              </a:ext>
            </a:extLst>
          </p:cNvPr>
          <p:cNvSpPr>
            <a:spLocks noGrp="1"/>
          </p:cNvSpPr>
          <p:nvPr>
            <p:ph type="dt" sz="half" idx="10"/>
          </p:nvPr>
        </p:nvSpPr>
        <p:spPr/>
        <p:txBody>
          <a:bodyPr/>
          <a:lstStyle/>
          <a:p>
            <a:fld id="{6E1398B4-0F3C-4674-BE98-D999D53DF718}" type="datetimeFigureOut">
              <a:rPr lang="ru-RU" smtClean="0"/>
              <a:t>11.06.2025</a:t>
            </a:fld>
            <a:endParaRPr lang="ru-RU"/>
          </a:p>
        </p:txBody>
      </p:sp>
      <p:sp>
        <p:nvSpPr>
          <p:cNvPr id="8" name="Нижний колонтитул 7">
            <a:extLst>
              <a:ext uri="{FF2B5EF4-FFF2-40B4-BE49-F238E27FC236}">
                <a16:creationId xmlns:a16="http://schemas.microsoft.com/office/drawing/2014/main" id="{F141A597-640F-4A4A-8387-A13D9245124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AE0E4F53-05B2-41CD-B46A-0CF9A9AA2E1B}"/>
              </a:ext>
            </a:extLst>
          </p:cNvPr>
          <p:cNvSpPr>
            <a:spLocks noGrp="1"/>
          </p:cNvSpPr>
          <p:nvPr>
            <p:ph type="sldNum" sz="quarter" idx="12"/>
          </p:nvPr>
        </p:nvSpPr>
        <p:spPr/>
        <p:txBody>
          <a:bodyPr/>
          <a:lstStyle/>
          <a:p>
            <a:fld id="{FE368D27-61EC-44DA-ADB6-CB9003BB97FB}" type="slidenum">
              <a:rPr lang="ru-RU" smtClean="0"/>
              <a:t>‹#›</a:t>
            </a:fld>
            <a:endParaRPr lang="ru-RU"/>
          </a:p>
        </p:txBody>
      </p:sp>
    </p:spTree>
    <p:extLst>
      <p:ext uri="{BB962C8B-B14F-4D97-AF65-F5344CB8AC3E}">
        <p14:creationId xmlns:p14="http://schemas.microsoft.com/office/powerpoint/2010/main" val="1182776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21754B-334E-40A6-9E51-AEEB4A1FD94F}"/>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312B8124-0D9E-403C-B854-C9D18C90A48B}"/>
              </a:ext>
            </a:extLst>
          </p:cNvPr>
          <p:cNvSpPr>
            <a:spLocks noGrp="1"/>
          </p:cNvSpPr>
          <p:nvPr>
            <p:ph type="dt" sz="half" idx="10"/>
          </p:nvPr>
        </p:nvSpPr>
        <p:spPr/>
        <p:txBody>
          <a:bodyPr/>
          <a:lstStyle/>
          <a:p>
            <a:fld id="{6E1398B4-0F3C-4674-BE98-D999D53DF718}" type="datetimeFigureOut">
              <a:rPr lang="ru-RU" smtClean="0"/>
              <a:t>11.06.2025</a:t>
            </a:fld>
            <a:endParaRPr lang="ru-RU"/>
          </a:p>
        </p:txBody>
      </p:sp>
      <p:sp>
        <p:nvSpPr>
          <p:cNvPr id="4" name="Нижний колонтитул 3">
            <a:extLst>
              <a:ext uri="{FF2B5EF4-FFF2-40B4-BE49-F238E27FC236}">
                <a16:creationId xmlns:a16="http://schemas.microsoft.com/office/drawing/2014/main" id="{63255AC8-DB01-4002-9387-EC936D43DB16}"/>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7B4300FD-884B-4AA3-8DB9-D05F6EF6D4B3}"/>
              </a:ext>
            </a:extLst>
          </p:cNvPr>
          <p:cNvSpPr>
            <a:spLocks noGrp="1"/>
          </p:cNvSpPr>
          <p:nvPr>
            <p:ph type="sldNum" sz="quarter" idx="12"/>
          </p:nvPr>
        </p:nvSpPr>
        <p:spPr/>
        <p:txBody>
          <a:bodyPr/>
          <a:lstStyle/>
          <a:p>
            <a:fld id="{FE368D27-61EC-44DA-ADB6-CB9003BB97FB}" type="slidenum">
              <a:rPr lang="ru-RU" smtClean="0"/>
              <a:t>‹#›</a:t>
            </a:fld>
            <a:endParaRPr lang="ru-RU"/>
          </a:p>
        </p:txBody>
      </p:sp>
    </p:spTree>
    <p:extLst>
      <p:ext uri="{BB962C8B-B14F-4D97-AF65-F5344CB8AC3E}">
        <p14:creationId xmlns:p14="http://schemas.microsoft.com/office/powerpoint/2010/main" val="2135198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EC6E40F-C85F-48A8-A2B3-40A0C3BC5D7E}"/>
              </a:ext>
            </a:extLst>
          </p:cNvPr>
          <p:cNvSpPr>
            <a:spLocks noGrp="1"/>
          </p:cNvSpPr>
          <p:nvPr>
            <p:ph type="dt" sz="half" idx="10"/>
          </p:nvPr>
        </p:nvSpPr>
        <p:spPr/>
        <p:txBody>
          <a:bodyPr/>
          <a:lstStyle/>
          <a:p>
            <a:fld id="{6E1398B4-0F3C-4674-BE98-D999D53DF718}" type="datetimeFigureOut">
              <a:rPr lang="ru-RU" smtClean="0"/>
              <a:t>11.06.2025</a:t>
            </a:fld>
            <a:endParaRPr lang="ru-RU"/>
          </a:p>
        </p:txBody>
      </p:sp>
      <p:sp>
        <p:nvSpPr>
          <p:cNvPr id="3" name="Нижний колонтитул 2">
            <a:extLst>
              <a:ext uri="{FF2B5EF4-FFF2-40B4-BE49-F238E27FC236}">
                <a16:creationId xmlns:a16="http://schemas.microsoft.com/office/drawing/2014/main" id="{18AEAD0C-4918-441E-8C34-7D4785A8615F}"/>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09A309D0-2790-47AE-926E-A2ABA1D46F75}"/>
              </a:ext>
            </a:extLst>
          </p:cNvPr>
          <p:cNvSpPr>
            <a:spLocks noGrp="1"/>
          </p:cNvSpPr>
          <p:nvPr>
            <p:ph type="sldNum" sz="quarter" idx="12"/>
          </p:nvPr>
        </p:nvSpPr>
        <p:spPr/>
        <p:txBody>
          <a:bodyPr/>
          <a:lstStyle/>
          <a:p>
            <a:fld id="{FE368D27-61EC-44DA-ADB6-CB9003BB97FB}" type="slidenum">
              <a:rPr lang="ru-RU" smtClean="0"/>
              <a:t>‹#›</a:t>
            </a:fld>
            <a:endParaRPr lang="ru-RU"/>
          </a:p>
        </p:txBody>
      </p:sp>
    </p:spTree>
    <p:extLst>
      <p:ext uri="{BB962C8B-B14F-4D97-AF65-F5344CB8AC3E}">
        <p14:creationId xmlns:p14="http://schemas.microsoft.com/office/powerpoint/2010/main" val="948912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DC2AA1-AA88-438D-AB4D-0A3A82B206E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6AFFA206-3B85-4D28-A18A-51DA461E3E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020D068-42A6-4F06-90E1-AF03B9843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DFAB33C-25E9-4FE0-96C5-23196557288A}"/>
              </a:ext>
            </a:extLst>
          </p:cNvPr>
          <p:cNvSpPr>
            <a:spLocks noGrp="1"/>
          </p:cNvSpPr>
          <p:nvPr>
            <p:ph type="dt" sz="half" idx="10"/>
          </p:nvPr>
        </p:nvSpPr>
        <p:spPr/>
        <p:txBody>
          <a:bodyPr/>
          <a:lstStyle/>
          <a:p>
            <a:fld id="{6E1398B4-0F3C-4674-BE98-D999D53DF718}" type="datetimeFigureOut">
              <a:rPr lang="ru-RU" smtClean="0"/>
              <a:t>11.06.2025</a:t>
            </a:fld>
            <a:endParaRPr lang="ru-RU"/>
          </a:p>
        </p:txBody>
      </p:sp>
      <p:sp>
        <p:nvSpPr>
          <p:cNvPr id="6" name="Нижний колонтитул 5">
            <a:extLst>
              <a:ext uri="{FF2B5EF4-FFF2-40B4-BE49-F238E27FC236}">
                <a16:creationId xmlns:a16="http://schemas.microsoft.com/office/drawing/2014/main" id="{16FE2E30-3F1D-4F45-9647-07A2B0D7AFE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D55A12E-9C48-43A2-9CFC-39BE571E76D1}"/>
              </a:ext>
            </a:extLst>
          </p:cNvPr>
          <p:cNvSpPr>
            <a:spLocks noGrp="1"/>
          </p:cNvSpPr>
          <p:nvPr>
            <p:ph type="sldNum" sz="quarter" idx="12"/>
          </p:nvPr>
        </p:nvSpPr>
        <p:spPr/>
        <p:txBody>
          <a:bodyPr/>
          <a:lstStyle/>
          <a:p>
            <a:fld id="{FE368D27-61EC-44DA-ADB6-CB9003BB97FB}" type="slidenum">
              <a:rPr lang="ru-RU" smtClean="0"/>
              <a:t>‹#›</a:t>
            </a:fld>
            <a:endParaRPr lang="ru-RU"/>
          </a:p>
        </p:txBody>
      </p:sp>
    </p:spTree>
    <p:extLst>
      <p:ext uri="{BB962C8B-B14F-4D97-AF65-F5344CB8AC3E}">
        <p14:creationId xmlns:p14="http://schemas.microsoft.com/office/powerpoint/2010/main" val="356512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33DA7F-106D-406E-8951-2825D4B3ABD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ECC45DE1-DF38-4A21-91C8-1A1BAADA8F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91931D68-6838-4F71-8B81-42B395FDD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D8D65C7-56BD-4955-AFFF-C95F8FE336B7}"/>
              </a:ext>
            </a:extLst>
          </p:cNvPr>
          <p:cNvSpPr>
            <a:spLocks noGrp="1"/>
          </p:cNvSpPr>
          <p:nvPr>
            <p:ph type="dt" sz="half" idx="10"/>
          </p:nvPr>
        </p:nvSpPr>
        <p:spPr/>
        <p:txBody>
          <a:bodyPr/>
          <a:lstStyle/>
          <a:p>
            <a:fld id="{6E1398B4-0F3C-4674-BE98-D999D53DF718}" type="datetimeFigureOut">
              <a:rPr lang="ru-RU" smtClean="0"/>
              <a:t>11.06.2025</a:t>
            </a:fld>
            <a:endParaRPr lang="ru-RU"/>
          </a:p>
        </p:txBody>
      </p:sp>
      <p:sp>
        <p:nvSpPr>
          <p:cNvPr id="6" name="Нижний колонтитул 5">
            <a:extLst>
              <a:ext uri="{FF2B5EF4-FFF2-40B4-BE49-F238E27FC236}">
                <a16:creationId xmlns:a16="http://schemas.microsoft.com/office/drawing/2014/main" id="{268E672E-1702-4138-A395-35771D44252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E686160-0E99-45D3-838D-6E231581E54A}"/>
              </a:ext>
            </a:extLst>
          </p:cNvPr>
          <p:cNvSpPr>
            <a:spLocks noGrp="1"/>
          </p:cNvSpPr>
          <p:nvPr>
            <p:ph type="sldNum" sz="quarter" idx="12"/>
          </p:nvPr>
        </p:nvSpPr>
        <p:spPr/>
        <p:txBody>
          <a:bodyPr/>
          <a:lstStyle/>
          <a:p>
            <a:fld id="{FE368D27-61EC-44DA-ADB6-CB9003BB97FB}" type="slidenum">
              <a:rPr lang="ru-RU" smtClean="0"/>
              <a:t>‹#›</a:t>
            </a:fld>
            <a:endParaRPr lang="ru-RU"/>
          </a:p>
        </p:txBody>
      </p:sp>
    </p:spTree>
    <p:extLst>
      <p:ext uri="{BB962C8B-B14F-4D97-AF65-F5344CB8AC3E}">
        <p14:creationId xmlns:p14="http://schemas.microsoft.com/office/powerpoint/2010/main" val="2194303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4D0E98-ED50-4FAF-ACFC-5420D5296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FB871254-B037-449A-B2EF-98EDC6CF5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C97B027-6B2C-4C6A-B35F-6D3233263D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1398B4-0F3C-4674-BE98-D999D53DF718}" type="datetimeFigureOut">
              <a:rPr lang="ru-RU" smtClean="0"/>
              <a:t>11.06.2025</a:t>
            </a:fld>
            <a:endParaRPr lang="ru-RU"/>
          </a:p>
        </p:txBody>
      </p:sp>
      <p:sp>
        <p:nvSpPr>
          <p:cNvPr id="5" name="Нижний колонтитул 4">
            <a:extLst>
              <a:ext uri="{FF2B5EF4-FFF2-40B4-BE49-F238E27FC236}">
                <a16:creationId xmlns:a16="http://schemas.microsoft.com/office/drawing/2014/main" id="{2C5B5B52-BE12-4D9C-B472-19A2A1CF5B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EE544AA7-00EE-4CE6-B926-38F8D27286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68D27-61EC-44DA-ADB6-CB9003BB97FB}" type="slidenum">
              <a:rPr lang="ru-RU" smtClean="0"/>
              <a:t>‹#›</a:t>
            </a:fld>
            <a:endParaRPr lang="ru-RU"/>
          </a:p>
        </p:txBody>
      </p:sp>
    </p:spTree>
    <p:extLst>
      <p:ext uri="{BB962C8B-B14F-4D97-AF65-F5344CB8AC3E}">
        <p14:creationId xmlns:p14="http://schemas.microsoft.com/office/powerpoint/2010/main" val="398320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3D12C1B8-FAD8-4365-8973-465575B14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7131"/>
          </a:xfrm>
          <a:prstGeom prst="rect">
            <a:avLst/>
          </a:prstGeom>
        </p:spPr>
      </p:pic>
      <p:sp>
        <p:nvSpPr>
          <p:cNvPr id="6" name="Прямоугольник 5">
            <a:extLst>
              <a:ext uri="{FF2B5EF4-FFF2-40B4-BE49-F238E27FC236}">
                <a16:creationId xmlns:a16="http://schemas.microsoft.com/office/drawing/2014/main" id="{1C18C6BD-7CB0-4696-9275-71CAF41086AC}"/>
              </a:ext>
            </a:extLst>
          </p:cNvPr>
          <p:cNvSpPr/>
          <p:nvPr/>
        </p:nvSpPr>
        <p:spPr>
          <a:xfrm>
            <a:off x="4863830" y="1542218"/>
            <a:ext cx="1232170" cy="440987"/>
          </a:xfrm>
          <a:prstGeom prst="rect">
            <a:avLst/>
          </a:prstGeom>
          <a:solidFill>
            <a:srgbClr val="129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1">
            <a:extLst>
              <a:ext uri="{FF2B5EF4-FFF2-40B4-BE49-F238E27FC236}">
                <a16:creationId xmlns:a16="http://schemas.microsoft.com/office/drawing/2014/main" id="{B3C89438-B2A3-4B8A-AD2B-05CA7C805A12}"/>
              </a:ext>
            </a:extLst>
          </p:cNvPr>
          <p:cNvSpPr txBox="1">
            <a:spLocks/>
          </p:cNvSpPr>
          <p:nvPr/>
        </p:nvSpPr>
        <p:spPr>
          <a:xfrm>
            <a:off x="4863830" y="1594207"/>
            <a:ext cx="1232169" cy="3370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1500" dirty="0">
                <a:solidFill>
                  <a:schemeClr val="bg1"/>
                </a:solidFill>
                <a:latin typeface="PT Astra Serif" panose="020A0603040505020204" pitchFamily="18" charset="-52"/>
                <a:ea typeface="PT Astra Serif" panose="020A0603040505020204" pitchFamily="18" charset="-52"/>
              </a:rPr>
              <a:t>2025</a:t>
            </a:r>
          </a:p>
        </p:txBody>
      </p:sp>
      <p:sp>
        <p:nvSpPr>
          <p:cNvPr id="8" name="TextBox 7">
            <a:extLst>
              <a:ext uri="{FF2B5EF4-FFF2-40B4-BE49-F238E27FC236}">
                <a16:creationId xmlns:a16="http://schemas.microsoft.com/office/drawing/2014/main" id="{D2777908-5F68-4888-B533-CA3CED1A3CF2}"/>
              </a:ext>
            </a:extLst>
          </p:cNvPr>
          <p:cNvSpPr txBox="1"/>
          <p:nvPr/>
        </p:nvSpPr>
        <p:spPr>
          <a:xfrm>
            <a:off x="4740612" y="2374084"/>
            <a:ext cx="6258128" cy="2123658"/>
          </a:xfrm>
          <a:prstGeom prst="rect">
            <a:avLst/>
          </a:prstGeom>
          <a:noFill/>
        </p:spPr>
        <p:txBody>
          <a:bodyPr wrap="square" rtlCol="0">
            <a:spAutoFit/>
          </a:bodyPr>
          <a:lstStyle/>
          <a:p>
            <a:r>
              <a:rPr lang="ru-RU" sz="3300" b="1" dirty="0">
                <a:solidFill>
                  <a:srgbClr val="162046"/>
                </a:solidFill>
                <a:latin typeface="PT Astra Serif" panose="020A0603040505020204" pitchFamily="18" charset="-52"/>
                <a:ea typeface="PT Astra Serif" panose="020A0603040505020204" pitchFamily="18" charset="-52"/>
              </a:rPr>
              <a:t>Новые правила </a:t>
            </a:r>
          </a:p>
          <a:p>
            <a:r>
              <a:rPr lang="ru-RU" sz="3300" b="1" dirty="0">
                <a:solidFill>
                  <a:srgbClr val="162046"/>
                </a:solidFill>
                <a:latin typeface="PT Astra Serif" panose="020A0603040505020204" pitchFamily="18" charset="-52"/>
                <a:ea typeface="PT Astra Serif" panose="020A0603040505020204" pitchFamily="18" charset="-52"/>
              </a:rPr>
              <a:t>подготовки и оценки обеспечения готовности </a:t>
            </a:r>
          </a:p>
          <a:p>
            <a:r>
              <a:rPr lang="ru-RU" sz="3300" b="1" dirty="0">
                <a:solidFill>
                  <a:srgbClr val="162046"/>
                </a:solidFill>
                <a:latin typeface="PT Astra Serif" panose="020A0603040505020204" pitchFamily="18" charset="-52"/>
                <a:ea typeface="PT Astra Serif" panose="020A0603040505020204" pitchFamily="18" charset="-52"/>
              </a:rPr>
              <a:t>к отопительному периоду</a:t>
            </a:r>
          </a:p>
        </p:txBody>
      </p:sp>
      <p:sp>
        <p:nvSpPr>
          <p:cNvPr id="3" name="TextBox 2">
            <a:extLst>
              <a:ext uri="{FF2B5EF4-FFF2-40B4-BE49-F238E27FC236}">
                <a16:creationId xmlns:a16="http://schemas.microsoft.com/office/drawing/2014/main" id="{1056E8D6-7E69-E2FA-4C38-12F385BC759D}"/>
              </a:ext>
            </a:extLst>
          </p:cNvPr>
          <p:cNvSpPr txBox="1"/>
          <p:nvPr/>
        </p:nvSpPr>
        <p:spPr>
          <a:xfrm>
            <a:off x="4459899" y="217545"/>
            <a:ext cx="6159010" cy="646331"/>
          </a:xfrm>
          <a:prstGeom prst="rect">
            <a:avLst/>
          </a:prstGeom>
          <a:noFill/>
        </p:spPr>
        <p:txBody>
          <a:bodyPr wrap="square">
            <a:spAutoFit/>
          </a:bodyPr>
          <a:lstStyle/>
          <a:p>
            <a:r>
              <a:rPr lang="ru-RU" dirty="0">
                <a:solidFill>
                  <a:srgbClr val="002060"/>
                </a:solidFill>
                <a:latin typeface="Arial" panose="020B0604020202020204" pitchFamily="34" charset="0"/>
                <a:cs typeface="Arial" panose="020B0604020202020204" pitchFamily="34" charset="0"/>
              </a:rPr>
              <a:t>Министерство энергетики и жилищно-коммунального хозяйства Самарской области</a:t>
            </a:r>
          </a:p>
        </p:txBody>
      </p:sp>
      <p:sp>
        <p:nvSpPr>
          <p:cNvPr id="5" name="TextBox 4">
            <a:extLst>
              <a:ext uri="{FF2B5EF4-FFF2-40B4-BE49-F238E27FC236}">
                <a16:creationId xmlns:a16="http://schemas.microsoft.com/office/drawing/2014/main" id="{71C50690-EB5B-0E77-4069-0FE5D850A04C}"/>
              </a:ext>
            </a:extLst>
          </p:cNvPr>
          <p:cNvSpPr txBox="1"/>
          <p:nvPr/>
        </p:nvSpPr>
        <p:spPr>
          <a:xfrm>
            <a:off x="4647468" y="5315782"/>
            <a:ext cx="6159010" cy="1200329"/>
          </a:xfrm>
          <a:prstGeom prst="rect">
            <a:avLst/>
          </a:prstGeom>
          <a:noFill/>
        </p:spPr>
        <p:txBody>
          <a:bodyPr wrap="square">
            <a:spAutoFit/>
          </a:bodyPr>
          <a:lstStyle/>
          <a:p>
            <a:r>
              <a:rPr lang="ru-RU" dirty="0">
                <a:solidFill>
                  <a:schemeClr val="bg1"/>
                </a:solidFill>
              </a:rPr>
              <a:t>Государственное автономное учреждение Самарской области дополнительного профессионального образования Квалификационный центр жилищно-коммунального-хозяйства и энергетики</a:t>
            </a:r>
          </a:p>
        </p:txBody>
      </p:sp>
      <p:sp>
        <p:nvSpPr>
          <p:cNvPr id="2" name="TextBox 1"/>
          <p:cNvSpPr txBox="1"/>
          <p:nvPr/>
        </p:nvSpPr>
        <p:spPr>
          <a:xfrm>
            <a:off x="647529" y="4566443"/>
            <a:ext cx="3812370" cy="954107"/>
          </a:xfrm>
          <a:prstGeom prst="rect">
            <a:avLst/>
          </a:prstGeom>
          <a:noFill/>
        </p:spPr>
        <p:txBody>
          <a:bodyPr wrap="square" rtlCol="0">
            <a:spAutoFit/>
          </a:bodyPr>
          <a:lstStyle/>
          <a:p>
            <a:r>
              <a:rPr lang="ru-RU" sz="1400" dirty="0">
                <a:solidFill>
                  <a:schemeClr val="bg1"/>
                </a:solidFill>
                <a:latin typeface="Arial" panose="020B0604020202020204" pitchFamily="34" charset="0"/>
                <a:cs typeface="Arial" panose="020B0604020202020204" pitchFamily="34" charset="0"/>
              </a:rPr>
              <a:t>Попова Виктория Валерьевна</a:t>
            </a:r>
          </a:p>
          <a:p>
            <a:r>
              <a:rPr lang="ru-RU" sz="1400" dirty="0">
                <a:solidFill>
                  <a:schemeClr val="bg1"/>
                </a:solidFill>
                <a:latin typeface="Arial" panose="020B0604020202020204" pitchFamily="34" charset="0"/>
                <a:cs typeface="Arial" panose="020B0604020202020204" pitchFamily="34" charset="0"/>
              </a:rPr>
              <a:t>Руководитель управления мониторинга энергетики и жилищно-коммунального хозяйства</a:t>
            </a:r>
          </a:p>
        </p:txBody>
      </p:sp>
    </p:spTree>
    <p:extLst>
      <p:ext uri="{BB962C8B-B14F-4D97-AF65-F5344CB8AC3E}">
        <p14:creationId xmlns:p14="http://schemas.microsoft.com/office/powerpoint/2010/main" val="3195073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3B483-16D5-7168-87D6-5AB5836C549F}"/>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388EE8CB-0A31-05B4-B708-92DFA481FB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08"/>
            <a:ext cx="12192000" cy="6860607"/>
          </a:xfrm>
          <a:prstGeom prst="rect">
            <a:avLst/>
          </a:prstGeom>
        </p:spPr>
      </p:pic>
      <p:pic>
        <p:nvPicPr>
          <p:cNvPr id="11" name="Рисунок 10">
            <a:extLst>
              <a:ext uri="{FF2B5EF4-FFF2-40B4-BE49-F238E27FC236}">
                <a16:creationId xmlns:a16="http://schemas.microsoft.com/office/drawing/2014/main" id="{B113E68D-01E7-8520-B78A-05D7DEDB65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5492" y="-2"/>
            <a:ext cx="4296508" cy="6858001"/>
          </a:xfrm>
          <a:prstGeom prst="rect">
            <a:avLst/>
          </a:prstGeom>
        </p:spPr>
      </p:pic>
      <p:sp>
        <p:nvSpPr>
          <p:cNvPr id="2" name="Заголовок 1">
            <a:extLst>
              <a:ext uri="{FF2B5EF4-FFF2-40B4-BE49-F238E27FC236}">
                <a16:creationId xmlns:a16="http://schemas.microsoft.com/office/drawing/2014/main" id="{B3BE6EA7-4B34-0AE9-F1F5-6F78E217CC29}"/>
              </a:ext>
            </a:extLst>
          </p:cNvPr>
          <p:cNvSpPr>
            <a:spLocks noGrp="1"/>
          </p:cNvSpPr>
          <p:nvPr>
            <p:ph type="ctrTitle"/>
          </p:nvPr>
        </p:nvSpPr>
        <p:spPr>
          <a:xfrm>
            <a:off x="297180" y="228600"/>
            <a:ext cx="7283491"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13" name="Подзаголовок 2">
            <a:extLst>
              <a:ext uri="{FF2B5EF4-FFF2-40B4-BE49-F238E27FC236}">
                <a16:creationId xmlns:a16="http://schemas.microsoft.com/office/drawing/2014/main" id="{821A1F2F-9848-D492-C933-FC83CFDFB8AE}"/>
              </a:ext>
            </a:extLst>
          </p:cNvPr>
          <p:cNvSpPr txBox="1">
            <a:spLocks/>
          </p:cNvSpPr>
          <p:nvPr/>
        </p:nvSpPr>
        <p:spPr>
          <a:xfrm>
            <a:off x="11592232" y="6154994"/>
            <a:ext cx="487090" cy="5281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10</a:t>
            </a:r>
          </a:p>
        </p:txBody>
      </p:sp>
      <p:sp>
        <p:nvSpPr>
          <p:cNvPr id="8" name="Прямоугольник 7">
            <a:extLst>
              <a:ext uri="{FF2B5EF4-FFF2-40B4-BE49-F238E27FC236}">
                <a16:creationId xmlns:a16="http://schemas.microsoft.com/office/drawing/2014/main" id="{B927F5F2-75F5-C16C-627D-9B2B9F1C835E}"/>
              </a:ext>
            </a:extLst>
          </p:cNvPr>
          <p:cNvSpPr/>
          <p:nvPr/>
        </p:nvSpPr>
        <p:spPr>
          <a:xfrm>
            <a:off x="403122" y="1502687"/>
            <a:ext cx="7177549" cy="4770537"/>
          </a:xfrm>
          <a:prstGeom prst="rect">
            <a:avLst/>
          </a:prstGeom>
        </p:spPr>
        <p:txBody>
          <a:bodyPr wrap="square">
            <a:spAutoFit/>
          </a:bodyPr>
          <a:lstStyle/>
          <a:p>
            <a:pPr algn="just">
              <a:spcBef>
                <a:spcPct val="0"/>
              </a:spcBef>
            </a:pPr>
            <a:r>
              <a:rPr lang="ru-RU" sz="1600" dirty="0">
                <a:solidFill>
                  <a:srgbClr val="162046"/>
                </a:solidFill>
                <a:latin typeface="Arial" panose="020B0604020202020204" pitchFamily="34" charset="0"/>
                <a:cs typeface="Arial" panose="020B0604020202020204" pitchFamily="34" charset="0"/>
              </a:rPr>
              <a:t>    В приложении к Правилам обеспечения готовности к ОЗП приведён </a:t>
            </a:r>
            <a:r>
              <a:rPr lang="ru-RU" sz="1600" b="1" dirty="0">
                <a:solidFill>
                  <a:srgbClr val="162046"/>
                </a:solidFill>
                <a:latin typeface="Arial" panose="020B0604020202020204" pitchFamily="34" charset="0"/>
                <a:cs typeface="Arial" panose="020B0604020202020204" pitchFamily="34" charset="0"/>
              </a:rPr>
              <a:t>Акт проверки технической готовности теплопотребляющей установки объекта к отопительному период</a:t>
            </a:r>
            <a:r>
              <a:rPr lang="ru-RU" sz="1600" dirty="0">
                <a:solidFill>
                  <a:srgbClr val="162046"/>
                </a:solidFill>
                <a:latin typeface="Arial" panose="020B0604020202020204" pitchFamily="34" charset="0"/>
                <a:cs typeface="Arial" panose="020B0604020202020204" pitchFamily="34" charset="0"/>
              </a:rPr>
              <a:t>у (рекомендуемый образец).</a:t>
            </a:r>
          </a:p>
          <a:p>
            <a:pPr algn="just">
              <a:spcBef>
                <a:spcPct val="0"/>
              </a:spcBef>
            </a:pPr>
            <a:endParaRPr lang="ru-RU" sz="1600" dirty="0">
              <a:solidFill>
                <a:srgbClr val="162046"/>
              </a:solidFill>
              <a:latin typeface="Arial" panose="020B0604020202020204" pitchFamily="34" charset="0"/>
              <a:cs typeface="Arial" panose="020B0604020202020204" pitchFamily="34" charset="0"/>
            </a:endParaRPr>
          </a:p>
          <a:p>
            <a:pPr algn="just">
              <a:spcBef>
                <a:spcPct val="0"/>
              </a:spcBef>
            </a:pPr>
            <a:r>
              <a:rPr lang="ru-RU" sz="1600" b="1" dirty="0">
                <a:solidFill>
                  <a:srgbClr val="162046"/>
                </a:solidFill>
                <a:latin typeface="Arial" panose="020B0604020202020204" pitchFamily="34" charset="0"/>
                <a:cs typeface="Arial" panose="020B0604020202020204" pitchFamily="34" charset="0"/>
              </a:rPr>
              <a:t>    В приложении к Порядку проведения оценки обеспечения готовности к ОЗП:</a:t>
            </a:r>
          </a:p>
          <a:p>
            <a:pPr algn="just">
              <a:spcBef>
                <a:spcPct val="0"/>
              </a:spcBef>
            </a:pPr>
            <a:endParaRPr lang="ru-RU" sz="1600" b="1" dirty="0">
              <a:solidFill>
                <a:srgbClr val="162046"/>
              </a:solidFill>
              <a:latin typeface="Arial" panose="020B0604020202020204" pitchFamily="34" charset="0"/>
              <a:cs typeface="Arial" panose="020B0604020202020204" pitchFamily="34" charset="0"/>
            </a:endParaRPr>
          </a:p>
          <a:p>
            <a:pPr marL="342900" indent="-342900" algn="just">
              <a:spcBef>
                <a:spcPct val="0"/>
              </a:spcBef>
              <a:buAutoNum type="arabicPeriod"/>
            </a:pPr>
            <a:r>
              <a:rPr lang="ru-RU" sz="1600" dirty="0">
                <a:solidFill>
                  <a:srgbClr val="162046"/>
                </a:solidFill>
                <a:latin typeface="Arial" panose="020B0604020202020204" pitchFamily="34" charset="0"/>
                <a:cs typeface="Arial" panose="020B0604020202020204" pitchFamily="34" charset="0"/>
              </a:rPr>
              <a:t>Оценочные листы для расчета индекса готовности к ОЗП:</a:t>
            </a:r>
          </a:p>
          <a:p>
            <a:pPr marL="342900" indent="-342900" algn="just">
              <a:spcBef>
                <a:spcPct val="0"/>
              </a:spcBef>
              <a:buAutoNum type="arabicPeriod"/>
            </a:pPr>
            <a:endParaRPr lang="ru-RU" sz="1600" dirty="0">
              <a:solidFill>
                <a:srgbClr val="162046"/>
              </a:solidFill>
              <a:latin typeface="Arial" panose="020B0604020202020204" pitchFamily="34" charset="0"/>
              <a:cs typeface="Arial" panose="020B0604020202020204" pitchFamily="34" charset="0"/>
            </a:endParaRPr>
          </a:p>
          <a:p>
            <a:pPr algn="just">
              <a:spcBef>
                <a:spcPct val="0"/>
              </a:spcBef>
            </a:pPr>
            <a:r>
              <a:rPr lang="ru-RU" sz="1600" dirty="0">
                <a:solidFill>
                  <a:srgbClr val="162046"/>
                </a:solidFill>
                <a:latin typeface="Arial" panose="020B0604020202020204" pitchFamily="34" charset="0"/>
                <a:cs typeface="Arial" panose="020B0604020202020204" pitchFamily="34" charset="0"/>
              </a:rPr>
              <a:t>-    муниципального образования;</a:t>
            </a:r>
          </a:p>
          <a:p>
            <a:pPr algn="just">
              <a:spcBef>
                <a:spcPct val="0"/>
              </a:spcBef>
            </a:pPr>
            <a:r>
              <a:rPr lang="ru-RU" sz="1600" dirty="0">
                <a:solidFill>
                  <a:srgbClr val="162046"/>
                </a:solidFill>
                <a:latin typeface="Arial" panose="020B0604020202020204" pitchFamily="34" charset="0"/>
                <a:cs typeface="Arial" panose="020B0604020202020204" pitchFamily="34" charset="0"/>
              </a:rPr>
              <a:t>-    теплоснабжающих, теплосетевых организаций;</a:t>
            </a:r>
          </a:p>
          <a:p>
            <a:pPr algn="just">
              <a:spcBef>
                <a:spcPct val="0"/>
              </a:spcBef>
            </a:pPr>
            <a:r>
              <a:rPr lang="ru-RU" sz="1600" dirty="0">
                <a:solidFill>
                  <a:srgbClr val="162046"/>
                </a:solidFill>
                <a:latin typeface="Arial" panose="020B0604020202020204" pitchFamily="34" charset="0"/>
                <a:cs typeface="Arial" panose="020B0604020202020204" pitchFamily="34" charset="0"/>
              </a:rPr>
              <a:t>- владельцев тепловых сетей, не являющихся теплосетевыми организациями;</a:t>
            </a:r>
          </a:p>
          <a:p>
            <a:pPr algn="just">
              <a:spcBef>
                <a:spcPct val="0"/>
              </a:spcBef>
            </a:pPr>
            <a:r>
              <a:rPr lang="ru-RU" sz="1600" dirty="0">
                <a:solidFill>
                  <a:srgbClr val="162046"/>
                </a:solidFill>
                <a:latin typeface="Arial" panose="020B0604020202020204" pitchFamily="34" charset="0"/>
                <a:cs typeface="Arial" panose="020B0604020202020204" pitchFamily="34" charset="0"/>
              </a:rPr>
              <a:t>-    потребителей тепловой энергии.</a:t>
            </a:r>
          </a:p>
          <a:p>
            <a:pPr marL="285750" indent="-285750" algn="just">
              <a:spcBef>
                <a:spcPct val="0"/>
              </a:spcBef>
              <a:buFontTx/>
              <a:buChar char="-"/>
            </a:pPr>
            <a:endParaRPr lang="ru-RU" sz="1600" dirty="0">
              <a:solidFill>
                <a:srgbClr val="162046"/>
              </a:solidFill>
              <a:latin typeface="Arial" panose="020B0604020202020204" pitchFamily="34" charset="0"/>
              <a:cs typeface="Arial" panose="020B0604020202020204" pitchFamily="34" charset="0"/>
            </a:endParaRPr>
          </a:p>
          <a:p>
            <a:pPr algn="just">
              <a:spcBef>
                <a:spcPct val="0"/>
              </a:spcBef>
            </a:pPr>
            <a:r>
              <a:rPr lang="ru-RU" sz="1600" dirty="0">
                <a:solidFill>
                  <a:srgbClr val="162046"/>
                </a:solidFill>
                <a:latin typeface="Arial" panose="020B0604020202020204" pitchFamily="34" charset="0"/>
                <a:cs typeface="Arial" panose="020B0604020202020204" pitchFamily="34" charset="0"/>
              </a:rPr>
              <a:t>2. Акт оценки обеспечения готовности к ОЗП.</a:t>
            </a:r>
          </a:p>
          <a:p>
            <a:pPr algn="just">
              <a:spcBef>
                <a:spcPct val="0"/>
              </a:spcBef>
            </a:pPr>
            <a:endParaRPr lang="ru-RU" sz="1600" dirty="0">
              <a:solidFill>
                <a:srgbClr val="162046"/>
              </a:solidFill>
              <a:latin typeface="Arial" panose="020B0604020202020204" pitchFamily="34" charset="0"/>
              <a:cs typeface="Arial" panose="020B0604020202020204" pitchFamily="34" charset="0"/>
            </a:endParaRPr>
          </a:p>
          <a:p>
            <a:pPr algn="just">
              <a:spcBef>
                <a:spcPct val="0"/>
              </a:spcBef>
            </a:pPr>
            <a:r>
              <a:rPr lang="ru-RU" sz="1600" dirty="0">
                <a:solidFill>
                  <a:srgbClr val="162046"/>
                </a:solidFill>
                <a:latin typeface="Arial" panose="020B0604020202020204" pitchFamily="34" charset="0"/>
                <a:cs typeface="Arial" panose="020B0604020202020204" pitchFamily="34" charset="0"/>
              </a:rPr>
              <a:t>3. Паспорт обеспечения готовности к ОЗП.</a:t>
            </a:r>
          </a:p>
        </p:txBody>
      </p:sp>
    </p:spTree>
    <p:extLst>
      <p:ext uri="{BB962C8B-B14F-4D97-AF65-F5344CB8AC3E}">
        <p14:creationId xmlns:p14="http://schemas.microsoft.com/office/powerpoint/2010/main" val="259245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ED86A-7E39-3873-17C1-A80DE6111AF5}"/>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267FB6B4-4D7F-DDBF-1F79-8393E970FC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08"/>
            <a:ext cx="12192000" cy="6860607"/>
          </a:xfrm>
          <a:prstGeom prst="rect">
            <a:avLst/>
          </a:prstGeom>
        </p:spPr>
      </p:pic>
      <p:pic>
        <p:nvPicPr>
          <p:cNvPr id="11" name="Рисунок 10">
            <a:extLst>
              <a:ext uri="{FF2B5EF4-FFF2-40B4-BE49-F238E27FC236}">
                <a16:creationId xmlns:a16="http://schemas.microsoft.com/office/drawing/2014/main" id="{BCBA6D52-7E49-552D-B0B4-3B55D674A6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154" y="0"/>
            <a:ext cx="4366846" cy="6858001"/>
          </a:xfrm>
          <a:prstGeom prst="rect">
            <a:avLst/>
          </a:prstGeom>
        </p:spPr>
      </p:pic>
      <p:sp>
        <p:nvSpPr>
          <p:cNvPr id="2" name="Заголовок 1">
            <a:extLst>
              <a:ext uri="{FF2B5EF4-FFF2-40B4-BE49-F238E27FC236}">
                <a16:creationId xmlns:a16="http://schemas.microsoft.com/office/drawing/2014/main" id="{A6242689-CB4B-7E67-A95F-CA4E627EE116}"/>
              </a:ext>
            </a:extLst>
          </p:cNvPr>
          <p:cNvSpPr>
            <a:spLocks noGrp="1"/>
          </p:cNvSpPr>
          <p:nvPr>
            <p:ph type="ctrTitle"/>
          </p:nvPr>
        </p:nvSpPr>
        <p:spPr>
          <a:xfrm>
            <a:off x="297180" y="228600"/>
            <a:ext cx="7411310"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13" name="Подзаголовок 2">
            <a:extLst>
              <a:ext uri="{FF2B5EF4-FFF2-40B4-BE49-F238E27FC236}">
                <a16:creationId xmlns:a16="http://schemas.microsoft.com/office/drawing/2014/main" id="{CDD76EFF-9F7B-B66B-DE58-B8495CDE4BB8}"/>
              </a:ext>
            </a:extLst>
          </p:cNvPr>
          <p:cNvSpPr txBox="1">
            <a:spLocks/>
          </p:cNvSpPr>
          <p:nvPr/>
        </p:nvSpPr>
        <p:spPr>
          <a:xfrm>
            <a:off x="11572568" y="6303296"/>
            <a:ext cx="506754" cy="3798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11</a:t>
            </a:r>
          </a:p>
        </p:txBody>
      </p:sp>
      <p:sp>
        <p:nvSpPr>
          <p:cNvPr id="8" name="Прямоугольник 7">
            <a:extLst>
              <a:ext uri="{FF2B5EF4-FFF2-40B4-BE49-F238E27FC236}">
                <a16:creationId xmlns:a16="http://schemas.microsoft.com/office/drawing/2014/main" id="{E2F4C9E5-8A9E-3A74-5A68-81D9D6831E6C}"/>
              </a:ext>
            </a:extLst>
          </p:cNvPr>
          <p:cNvSpPr/>
          <p:nvPr/>
        </p:nvSpPr>
        <p:spPr>
          <a:xfrm>
            <a:off x="226142" y="1502687"/>
            <a:ext cx="7599012" cy="4031873"/>
          </a:xfrm>
          <a:prstGeom prst="rect">
            <a:avLst/>
          </a:prstGeom>
        </p:spPr>
        <p:txBody>
          <a:bodyPr wrap="square">
            <a:spAutoFit/>
          </a:bodyPr>
          <a:lstStyle/>
          <a:p>
            <a:pPr algn="just">
              <a:spcBef>
                <a:spcPct val="0"/>
              </a:spcBef>
            </a:pPr>
            <a:r>
              <a:rPr lang="ru-RU" sz="1600" dirty="0">
                <a:solidFill>
                  <a:srgbClr val="162046"/>
                </a:solidFill>
                <a:latin typeface="Arial" panose="020B0604020202020204" pitchFamily="34" charset="0"/>
                <a:cs typeface="Arial" panose="020B0604020202020204" pitchFamily="34" charset="0"/>
              </a:rPr>
              <a:t>Теплоснабжающим и теплосетевым организациям предстоит составлять </a:t>
            </a:r>
            <a:r>
              <a:rPr lang="ru-RU" sz="1600" b="1" dirty="0">
                <a:solidFill>
                  <a:srgbClr val="162046"/>
                </a:solidFill>
                <a:latin typeface="Arial" panose="020B0604020202020204" pitchFamily="34" charset="0"/>
                <a:cs typeface="Arial" panose="020B0604020202020204" pitchFamily="34" charset="0"/>
              </a:rPr>
              <a:t>план подготовки </a:t>
            </a:r>
            <a:r>
              <a:rPr lang="ru-RU" sz="1600" dirty="0">
                <a:solidFill>
                  <a:srgbClr val="162046"/>
                </a:solidFill>
                <a:latin typeface="Arial" panose="020B0604020202020204" pitchFamily="34" charset="0"/>
                <a:cs typeface="Arial" panose="020B0604020202020204" pitchFamily="34" charset="0"/>
              </a:rPr>
              <a:t>к отопительному сезону </a:t>
            </a:r>
            <a:r>
              <a:rPr lang="ru-RU" sz="1600" b="1" dirty="0">
                <a:solidFill>
                  <a:srgbClr val="162046"/>
                </a:solidFill>
                <a:latin typeface="Arial" panose="020B0604020202020204" pitchFamily="34" charset="0"/>
                <a:cs typeface="Arial" panose="020B0604020202020204" pitchFamily="34" charset="0"/>
              </a:rPr>
              <a:t>до 15 апреля </a:t>
            </a:r>
            <a:r>
              <a:rPr lang="ru-RU" sz="1600" dirty="0">
                <a:solidFill>
                  <a:srgbClr val="162046"/>
                </a:solidFill>
                <a:latin typeface="Arial" panose="020B0604020202020204" pitchFamily="34" charset="0"/>
                <a:cs typeface="Arial" panose="020B0604020202020204" pitchFamily="34" charset="0"/>
              </a:rPr>
              <a:t>каждого года.</a:t>
            </a:r>
          </a:p>
          <a:p>
            <a:pPr algn="just">
              <a:spcBef>
                <a:spcPct val="0"/>
              </a:spcBef>
            </a:pPr>
            <a:endParaRPr lang="ru-RU" sz="1600" b="1" dirty="0">
              <a:solidFill>
                <a:srgbClr val="162046"/>
              </a:solidFill>
              <a:latin typeface="Arial" panose="020B0604020202020204" pitchFamily="34" charset="0"/>
              <a:cs typeface="Arial" panose="020B0604020202020204" pitchFamily="34" charset="0"/>
            </a:endParaRPr>
          </a:p>
          <a:p>
            <a:pPr algn="just">
              <a:spcBef>
                <a:spcPct val="0"/>
              </a:spcBef>
            </a:pPr>
            <a:r>
              <a:rPr lang="ru-RU" sz="1600" b="1" dirty="0">
                <a:solidFill>
                  <a:srgbClr val="162046"/>
                </a:solidFill>
                <a:latin typeface="Arial" panose="020B0604020202020204" pitchFamily="34" charset="0"/>
                <a:cs typeface="Arial" panose="020B0604020202020204" pitchFamily="34" charset="0"/>
              </a:rPr>
              <a:t>В нем нужно:</a:t>
            </a:r>
          </a:p>
          <a:p>
            <a:pPr algn="just">
              <a:spcBef>
                <a:spcPct val="0"/>
              </a:spcBef>
            </a:pPr>
            <a:endParaRPr lang="ru-RU" sz="1600" b="1" dirty="0">
              <a:solidFill>
                <a:srgbClr val="162046"/>
              </a:solidFill>
              <a:latin typeface="Arial" panose="020B0604020202020204" pitchFamily="34" charset="0"/>
              <a:cs typeface="Arial" panose="020B0604020202020204" pitchFamily="34" charset="0"/>
            </a:endParaRPr>
          </a:p>
          <a:p>
            <a:pPr algn="just">
              <a:spcBef>
                <a:spcPct val="0"/>
              </a:spcBef>
            </a:pPr>
            <a:r>
              <a:rPr lang="ru-RU" sz="1600" dirty="0">
                <a:solidFill>
                  <a:srgbClr val="162046"/>
                </a:solidFill>
                <a:latin typeface="Arial" panose="020B0604020202020204" pitchFamily="34" charset="0"/>
                <a:cs typeface="Arial" panose="020B0604020202020204" pitchFamily="34" charset="0"/>
              </a:rPr>
              <a:t>- проанализировать 3 прошлых периода, в т.ч. схемные, режимные, погодные условия в текущем периоде, аварийные ситуации</a:t>
            </a:r>
          </a:p>
          <a:p>
            <a:pPr algn="just">
              <a:spcBef>
                <a:spcPct val="0"/>
              </a:spcBef>
            </a:pPr>
            <a:endParaRPr lang="ru-RU" sz="1600" dirty="0">
              <a:solidFill>
                <a:srgbClr val="162046"/>
              </a:solidFill>
              <a:latin typeface="Arial" panose="020B0604020202020204" pitchFamily="34" charset="0"/>
              <a:cs typeface="Arial" panose="020B0604020202020204" pitchFamily="34" charset="0"/>
            </a:endParaRPr>
          </a:p>
          <a:p>
            <a:pPr algn="just">
              <a:spcBef>
                <a:spcPct val="0"/>
              </a:spcBef>
            </a:pPr>
            <a:r>
              <a:rPr lang="ru-RU" sz="1600" dirty="0">
                <a:solidFill>
                  <a:srgbClr val="162046"/>
                </a:solidFill>
                <a:latin typeface="Arial" panose="020B0604020202020204" pitchFamily="34" charset="0"/>
                <a:cs typeface="Arial" panose="020B0604020202020204" pitchFamily="34" charset="0"/>
              </a:rPr>
              <a:t>- в него надо включить организационные и технические мероприятия, указать сроки их выполнения</a:t>
            </a:r>
          </a:p>
          <a:p>
            <a:pPr algn="just">
              <a:spcBef>
                <a:spcPct val="0"/>
              </a:spcBef>
            </a:pPr>
            <a:endParaRPr lang="ru-RU" sz="1600" dirty="0">
              <a:solidFill>
                <a:srgbClr val="162046"/>
              </a:solidFill>
              <a:latin typeface="Arial" panose="020B0604020202020204" pitchFamily="34" charset="0"/>
              <a:cs typeface="Arial" panose="020B0604020202020204" pitchFamily="34" charset="0"/>
            </a:endParaRPr>
          </a:p>
          <a:p>
            <a:pPr algn="just">
              <a:spcBef>
                <a:spcPct val="0"/>
              </a:spcBef>
            </a:pPr>
            <a:r>
              <a:rPr lang="ru-RU" sz="1600" dirty="0">
                <a:solidFill>
                  <a:srgbClr val="162046"/>
                </a:solidFill>
                <a:latin typeface="Arial" panose="020B0604020202020204" pitchFamily="34" charset="0"/>
                <a:cs typeface="Arial" panose="020B0604020202020204" pitchFamily="34" charset="0"/>
              </a:rPr>
              <a:t>- согласовывать план с единой теплоснабжающей организацией в части сроков, в которые, например, отключат горячую воду из-за ремонта</a:t>
            </a:r>
          </a:p>
          <a:p>
            <a:pPr algn="just">
              <a:spcBef>
                <a:spcPct val="0"/>
              </a:spcBef>
            </a:pPr>
            <a:endParaRPr lang="ru-RU" sz="1600" dirty="0">
              <a:solidFill>
                <a:srgbClr val="162046"/>
              </a:solidFill>
              <a:latin typeface="Arial" panose="020B0604020202020204" pitchFamily="34" charset="0"/>
              <a:cs typeface="Arial" panose="020B0604020202020204" pitchFamily="34" charset="0"/>
            </a:endParaRPr>
          </a:p>
          <a:p>
            <a:pPr algn="just">
              <a:spcBef>
                <a:spcPct val="0"/>
              </a:spcBef>
            </a:pPr>
            <a:r>
              <a:rPr lang="ru-RU" sz="1600" dirty="0">
                <a:solidFill>
                  <a:srgbClr val="162046"/>
                </a:solidFill>
                <a:latin typeface="Arial" panose="020B0604020202020204" pitchFamily="34" charset="0"/>
                <a:cs typeface="Arial" panose="020B0604020202020204" pitchFamily="34" charset="0"/>
              </a:rPr>
              <a:t>- не позднее 5 рабочих дней со дня, когда утвердят план, направить его органам местного самоуправления и разместить на сайте (если он есть)</a:t>
            </a:r>
          </a:p>
        </p:txBody>
      </p:sp>
    </p:spTree>
    <p:extLst>
      <p:ext uri="{BB962C8B-B14F-4D97-AF65-F5344CB8AC3E}">
        <p14:creationId xmlns:p14="http://schemas.microsoft.com/office/powerpoint/2010/main" val="4064574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94EE3-2175-6058-296F-5A311A00110B}"/>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3491D856-330C-69FA-1DBA-6929D3EFBA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08"/>
            <a:ext cx="12192000" cy="6860607"/>
          </a:xfrm>
          <a:prstGeom prst="rect">
            <a:avLst/>
          </a:prstGeom>
        </p:spPr>
      </p:pic>
      <p:pic>
        <p:nvPicPr>
          <p:cNvPr id="11" name="Рисунок 10">
            <a:extLst>
              <a:ext uri="{FF2B5EF4-FFF2-40B4-BE49-F238E27FC236}">
                <a16:creationId xmlns:a16="http://schemas.microsoft.com/office/drawing/2014/main" id="{D15CA5E4-0A84-04A8-A80E-754304995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61" y="-2"/>
            <a:ext cx="3608438" cy="6858001"/>
          </a:xfrm>
          <a:prstGeom prst="rect">
            <a:avLst/>
          </a:prstGeom>
        </p:spPr>
      </p:pic>
      <p:sp>
        <p:nvSpPr>
          <p:cNvPr id="2" name="Заголовок 1">
            <a:extLst>
              <a:ext uri="{FF2B5EF4-FFF2-40B4-BE49-F238E27FC236}">
                <a16:creationId xmlns:a16="http://schemas.microsoft.com/office/drawing/2014/main" id="{76E35F74-2E2B-73FF-F0E6-A912E0962098}"/>
              </a:ext>
            </a:extLst>
          </p:cNvPr>
          <p:cNvSpPr>
            <a:spLocks noGrp="1"/>
          </p:cNvSpPr>
          <p:nvPr>
            <p:ph type="ctrTitle"/>
          </p:nvPr>
        </p:nvSpPr>
        <p:spPr>
          <a:xfrm>
            <a:off x="297180" y="228600"/>
            <a:ext cx="8060239"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13" name="Подзаголовок 2">
            <a:extLst>
              <a:ext uri="{FF2B5EF4-FFF2-40B4-BE49-F238E27FC236}">
                <a16:creationId xmlns:a16="http://schemas.microsoft.com/office/drawing/2014/main" id="{F4CFD812-DF40-D353-5F14-9E48F8457838}"/>
              </a:ext>
            </a:extLst>
          </p:cNvPr>
          <p:cNvSpPr txBox="1">
            <a:spLocks/>
          </p:cNvSpPr>
          <p:nvPr/>
        </p:nvSpPr>
        <p:spPr>
          <a:xfrm>
            <a:off x="11667393" y="6294503"/>
            <a:ext cx="524606" cy="3798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12</a:t>
            </a:r>
          </a:p>
        </p:txBody>
      </p:sp>
      <p:sp>
        <p:nvSpPr>
          <p:cNvPr id="8" name="Прямоугольник 7">
            <a:extLst>
              <a:ext uri="{FF2B5EF4-FFF2-40B4-BE49-F238E27FC236}">
                <a16:creationId xmlns:a16="http://schemas.microsoft.com/office/drawing/2014/main" id="{6439DACE-8E21-85EE-0562-DA77F0E0D62A}"/>
              </a:ext>
            </a:extLst>
          </p:cNvPr>
          <p:cNvSpPr/>
          <p:nvPr/>
        </p:nvSpPr>
        <p:spPr>
          <a:xfrm>
            <a:off x="297180" y="1502687"/>
            <a:ext cx="8129065" cy="4247317"/>
          </a:xfrm>
          <a:prstGeom prst="rect">
            <a:avLst/>
          </a:prstGeom>
        </p:spPr>
        <p:txBody>
          <a:bodyPr wrap="square">
            <a:spAutoFit/>
          </a:bodyPr>
          <a:lstStyle/>
          <a:p>
            <a:pPr algn="just">
              <a:spcBef>
                <a:spcPct val="0"/>
              </a:spcBef>
            </a:pPr>
            <a:r>
              <a:rPr lang="ru-RU" sz="1500" b="1" dirty="0">
                <a:solidFill>
                  <a:srgbClr val="162046"/>
                </a:solidFill>
                <a:latin typeface="Arial" panose="020B0604020202020204" pitchFamily="34" charset="0"/>
                <a:cs typeface="Arial" panose="020B0604020202020204" pitchFamily="34" charset="0"/>
              </a:rPr>
              <a:t>Готовность к отопительному сезону оценит комиссия.</a:t>
            </a:r>
          </a:p>
          <a:p>
            <a:pPr algn="just">
              <a:spcBef>
                <a:spcPct val="0"/>
              </a:spcBef>
            </a:pPr>
            <a:r>
              <a:rPr lang="ru-RU" sz="1500" dirty="0">
                <a:solidFill>
                  <a:srgbClr val="162046"/>
                </a:solidFill>
                <a:latin typeface="Arial" panose="020B0604020202020204" pitchFamily="34" charset="0"/>
                <a:cs typeface="Arial" panose="020B0604020202020204" pitchFamily="34" charset="0"/>
              </a:rPr>
              <a:t>Хозяйствующие субъекты будут предоставлять ей </a:t>
            </a:r>
            <a:r>
              <a:rPr lang="ru-RU" sz="1500" b="1" dirty="0">
                <a:solidFill>
                  <a:srgbClr val="162046"/>
                </a:solidFill>
                <a:latin typeface="Arial" panose="020B0604020202020204" pitchFamily="34" charset="0"/>
                <a:cs typeface="Arial" panose="020B0604020202020204" pitchFamily="34" charset="0"/>
              </a:rPr>
              <a:t>заполненный оценочный лист </a:t>
            </a:r>
            <a:r>
              <a:rPr lang="ru-RU" sz="1500" dirty="0">
                <a:solidFill>
                  <a:srgbClr val="162046"/>
                </a:solidFill>
                <a:latin typeface="Arial" panose="020B0604020202020204" pitchFamily="34" charset="0"/>
                <a:cs typeface="Arial" panose="020B0604020202020204" pitchFamily="34" charset="0"/>
              </a:rPr>
              <a:t>и подтверждающие готовность документы.</a:t>
            </a:r>
          </a:p>
          <a:p>
            <a:pPr algn="just">
              <a:spcBef>
                <a:spcPct val="0"/>
              </a:spcBef>
            </a:pPr>
            <a:r>
              <a:rPr lang="ru-RU" sz="1500" dirty="0">
                <a:solidFill>
                  <a:srgbClr val="162046"/>
                </a:solidFill>
                <a:latin typeface="Arial" panose="020B0604020202020204" pitchFamily="34" charset="0"/>
                <a:cs typeface="Arial" panose="020B0604020202020204" pitchFamily="34" charset="0"/>
              </a:rPr>
              <a:t>Перечень содержит около 30 позиций, среди которых эксплуатационные и производственные инструкции, температурные графики и гидравлические режимы системы теплоснабжения.</a:t>
            </a:r>
          </a:p>
          <a:p>
            <a:pPr algn="just">
              <a:spcBef>
                <a:spcPct val="0"/>
              </a:spcBef>
            </a:pPr>
            <a:endParaRPr lang="ru-RU" sz="1500" dirty="0">
              <a:solidFill>
                <a:srgbClr val="162046"/>
              </a:solidFill>
              <a:latin typeface="Arial" panose="020B0604020202020204" pitchFamily="34" charset="0"/>
              <a:cs typeface="Arial" panose="020B0604020202020204" pitchFamily="34" charset="0"/>
            </a:endParaRPr>
          </a:p>
          <a:p>
            <a:pPr algn="just">
              <a:spcBef>
                <a:spcPct val="0"/>
              </a:spcBef>
            </a:pPr>
            <a:r>
              <a:rPr lang="ru-RU" sz="1500" dirty="0">
                <a:solidFill>
                  <a:srgbClr val="162046"/>
                </a:solidFill>
                <a:latin typeface="Arial" panose="020B0604020202020204" pitchFamily="34" charset="0"/>
                <a:cs typeface="Arial" panose="020B0604020202020204" pitchFamily="34" charset="0"/>
              </a:rPr>
              <a:t>Комиссия может не только оценивать документы, но и осматривать объекты.</a:t>
            </a:r>
          </a:p>
          <a:p>
            <a:pPr algn="just">
              <a:spcBef>
                <a:spcPct val="0"/>
              </a:spcBef>
            </a:pPr>
            <a:r>
              <a:rPr lang="ru-RU" sz="1500" dirty="0">
                <a:solidFill>
                  <a:srgbClr val="162046"/>
                </a:solidFill>
                <a:latin typeface="Arial" panose="020B0604020202020204" pitchFamily="34" charset="0"/>
                <a:cs typeface="Arial" panose="020B0604020202020204" pitchFamily="34" charset="0"/>
              </a:rPr>
              <a:t>Комиссия уведомит об оценке готовности минимум за 20 календарных дней, проведёт её за 30 календарных дней и составит акт о результатах не позднее 25 октября.</a:t>
            </a:r>
          </a:p>
          <a:p>
            <a:pPr algn="just">
              <a:spcBef>
                <a:spcPct val="0"/>
              </a:spcBef>
            </a:pPr>
            <a:endParaRPr lang="ru-RU" sz="1500" dirty="0">
              <a:solidFill>
                <a:srgbClr val="162046"/>
              </a:solidFill>
              <a:latin typeface="Arial" panose="020B0604020202020204" pitchFamily="34" charset="0"/>
              <a:cs typeface="Arial" panose="020B0604020202020204" pitchFamily="34" charset="0"/>
            </a:endParaRPr>
          </a:p>
          <a:p>
            <a:pPr algn="just">
              <a:spcBef>
                <a:spcPct val="0"/>
              </a:spcBef>
            </a:pPr>
            <a:r>
              <a:rPr lang="ru-RU" sz="1500" dirty="0">
                <a:solidFill>
                  <a:srgbClr val="162046"/>
                </a:solidFill>
                <a:latin typeface="Arial" panose="020B0604020202020204" pitchFamily="34" charset="0"/>
                <a:cs typeface="Arial" panose="020B0604020202020204" pitchFamily="34" charset="0"/>
              </a:rPr>
              <a:t>Если требования будут выполнены, паспорт готовности выдадут за 5 рабочих дней после того, как подпишут акт, но не позднее 1 ноября.</a:t>
            </a:r>
          </a:p>
          <a:p>
            <a:pPr algn="just">
              <a:spcBef>
                <a:spcPct val="0"/>
              </a:spcBef>
            </a:pPr>
            <a:endParaRPr lang="ru-RU" sz="1500" dirty="0">
              <a:solidFill>
                <a:srgbClr val="162046"/>
              </a:solidFill>
              <a:latin typeface="Arial" panose="020B0604020202020204" pitchFamily="34" charset="0"/>
              <a:cs typeface="Arial" panose="020B0604020202020204" pitchFamily="34" charset="0"/>
            </a:endParaRPr>
          </a:p>
          <a:p>
            <a:pPr algn="just">
              <a:spcBef>
                <a:spcPct val="0"/>
              </a:spcBef>
            </a:pPr>
            <a:r>
              <a:rPr lang="ru-RU" sz="1500" dirty="0">
                <a:solidFill>
                  <a:srgbClr val="162046"/>
                </a:solidFill>
                <a:latin typeface="Arial" panose="020B0604020202020204" pitchFamily="34" charset="0"/>
                <a:cs typeface="Arial" panose="020B0604020202020204" pitchFamily="34" charset="0"/>
              </a:rPr>
              <a:t>В правилах определены действия перед отопительным сезоном и других субъектов</a:t>
            </a:r>
          </a:p>
          <a:p>
            <a:pPr algn="just">
              <a:spcBef>
                <a:spcPct val="0"/>
              </a:spcBef>
            </a:pPr>
            <a:r>
              <a:rPr lang="ru-RU" sz="1500" dirty="0">
                <a:solidFill>
                  <a:srgbClr val="162046"/>
                </a:solidFill>
                <a:latin typeface="Arial" panose="020B0604020202020204" pitchFamily="34" charset="0"/>
                <a:cs typeface="Arial" panose="020B0604020202020204" pitchFamily="34" charset="0"/>
              </a:rPr>
              <a:t>(управляющих компаний, потребителей, владельцев теплосетей и др.).</a:t>
            </a:r>
          </a:p>
          <a:p>
            <a:pPr algn="just">
              <a:spcBef>
                <a:spcPct val="0"/>
              </a:spcBef>
            </a:pPr>
            <a:r>
              <a:rPr lang="ru-RU" sz="1500" dirty="0">
                <a:solidFill>
                  <a:srgbClr val="162046"/>
                </a:solidFill>
                <a:latin typeface="Arial" panose="020B0604020202020204" pitchFamily="34" charset="0"/>
                <a:cs typeface="Arial" panose="020B0604020202020204" pitchFamily="34" charset="0"/>
              </a:rPr>
              <a:t>Для них также предусмотрели перечень документов, которые направляют в комиссию, разработали оценочные листы</a:t>
            </a:r>
          </a:p>
        </p:txBody>
      </p:sp>
    </p:spTree>
    <p:extLst>
      <p:ext uri="{BB962C8B-B14F-4D97-AF65-F5344CB8AC3E}">
        <p14:creationId xmlns:p14="http://schemas.microsoft.com/office/powerpoint/2010/main" val="3461667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7C9ED-A9B8-8A52-DD87-6FDB53F4AD5D}"/>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DD066F11-DC95-3DD7-67E9-D7756F37C9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08"/>
            <a:ext cx="12192000" cy="6860607"/>
          </a:xfrm>
          <a:prstGeom prst="rect">
            <a:avLst/>
          </a:prstGeom>
        </p:spPr>
      </p:pic>
      <p:pic>
        <p:nvPicPr>
          <p:cNvPr id="11" name="Рисунок 10">
            <a:extLst>
              <a:ext uri="{FF2B5EF4-FFF2-40B4-BE49-F238E27FC236}">
                <a16:creationId xmlns:a16="http://schemas.microsoft.com/office/drawing/2014/main" id="{548FACAF-F6EC-2F2B-B42F-1E11DD00CA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7690" y="-2"/>
            <a:ext cx="3264310" cy="6858001"/>
          </a:xfrm>
          <a:prstGeom prst="rect">
            <a:avLst/>
          </a:prstGeom>
        </p:spPr>
      </p:pic>
      <p:sp>
        <p:nvSpPr>
          <p:cNvPr id="2" name="Заголовок 1">
            <a:extLst>
              <a:ext uri="{FF2B5EF4-FFF2-40B4-BE49-F238E27FC236}">
                <a16:creationId xmlns:a16="http://schemas.microsoft.com/office/drawing/2014/main" id="{08F6EB2B-77F1-2526-ED48-01E1DC702E92}"/>
              </a:ext>
            </a:extLst>
          </p:cNvPr>
          <p:cNvSpPr>
            <a:spLocks noGrp="1"/>
          </p:cNvSpPr>
          <p:nvPr>
            <p:ph type="ctrTitle"/>
          </p:nvPr>
        </p:nvSpPr>
        <p:spPr>
          <a:xfrm>
            <a:off x="297180" y="228600"/>
            <a:ext cx="8491454"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13" name="Подзаголовок 2">
            <a:extLst>
              <a:ext uri="{FF2B5EF4-FFF2-40B4-BE49-F238E27FC236}">
                <a16:creationId xmlns:a16="http://schemas.microsoft.com/office/drawing/2014/main" id="{5AAB05D3-FD27-13ED-E5A0-EDC1D7742381}"/>
              </a:ext>
            </a:extLst>
          </p:cNvPr>
          <p:cNvSpPr txBox="1">
            <a:spLocks/>
          </p:cNvSpPr>
          <p:nvPr/>
        </p:nvSpPr>
        <p:spPr>
          <a:xfrm>
            <a:off x="11667392" y="6294503"/>
            <a:ext cx="524607" cy="3798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13</a:t>
            </a:r>
          </a:p>
        </p:txBody>
      </p:sp>
      <p:sp>
        <p:nvSpPr>
          <p:cNvPr id="8" name="Прямоугольник 7">
            <a:extLst>
              <a:ext uri="{FF2B5EF4-FFF2-40B4-BE49-F238E27FC236}">
                <a16:creationId xmlns:a16="http://schemas.microsoft.com/office/drawing/2014/main" id="{41D4BEC6-18D5-D0FE-D590-222EDA410D7F}"/>
              </a:ext>
            </a:extLst>
          </p:cNvPr>
          <p:cNvSpPr/>
          <p:nvPr/>
        </p:nvSpPr>
        <p:spPr>
          <a:xfrm>
            <a:off x="297179" y="1502687"/>
            <a:ext cx="8491455" cy="4708981"/>
          </a:xfrm>
          <a:prstGeom prst="rect">
            <a:avLst/>
          </a:prstGeom>
        </p:spPr>
        <p:txBody>
          <a:bodyPr wrap="square">
            <a:spAutoFit/>
          </a:bodyPr>
          <a:lstStyle/>
          <a:p>
            <a:pPr algn="just">
              <a:spcBef>
                <a:spcPct val="0"/>
              </a:spcBef>
            </a:pPr>
            <a:r>
              <a:rPr lang="ru-RU" sz="1500" b="1" dirty="0">
                <a:solidFill>
                  <a:srgbClr val="162046"/>
                </a:solidFill>
                <a:latin typeface="Arial" panose="020B0604020202020204" pitchFamily="34" charset="0"/>
                <a:cs typeface="Arial" panose="020B0604020202020204" pitchFamily="34" charset="0"/>
              </a:rPr>
              <a:t>Расширение круга ответственных лиц и организаций</a:t>
            </a:r>
          </a:p>
          <a:p>
            <a:pPr algn="just">
              <a:spcBef>
                <a:spcPct val="0"/>
              </a:spcBef>
            </a:pPr>
            <a:r>
              <a:rPr lang="ru-RU" sz="1500" dirty="0">
                <a:solidFill>
                  <a:srgbClr val="162046"/>
                </a:solidFill>
                <a:latin typeface="Arial" panose="020B0604020202020204" pitchFamily="34" charset="0"/>
                <a:cs typeface="Arial" panose="020B0604020202020204" pitchFamily="34" charset="0"/>
              </a:rPr>
              <a:t>Новый приказ уточняет категории субъектов, обязанных проходить оценку готовности к ОЗП. Помимо теплоснабжающих организаций и управляющих компаний, добавлены объекты инфраструктуры, имеющие особое значение для жизнеобеспечения (больницы, школы, детские сады), частные компании, эксплуатирующие коммунальные сети.</a:t>
            </a:r>
          </a:p>
          <a:p>
            <a:pPr algn="just">
              <a:spcBef>
                <a:spcPct val="0"/>
              </a:spcBef>
            </a:pPr>
            <a:endParaRPr lang="ru-RU" sz="1500" b="1" dirty="0">
              <a:solidFill>
                <a:srgbClr val="162046"/>
              </a:solidFill>
              <a:latin typeface="Arial" panose="020B0604020202020204" pitchFamily="34" charset="0"/>
              <a:cs typeface="Arial" panose="020B0604020202020204" pitchFamily="34" charset="0"/>
            </a:endParaRPr>
          </a:p>
          <a:p>
            <a:pPr algn="just">
              <a:spcBef>
                <a:spcPct val="0"/>
              </a:spcBef>
            </a:pPr>
            <a:r>
              <a:rPr lang="ru-RU" sz="1500" b="1" dirty="0">
                <a:solidFill>
                  <a:srgbClr val="162046"/>
                </a:solidFill>
                <a:latin typeface="Arial" panose="020B0604020202020204" pitchFamily="34" charset="0"/>
                <a:cs typeface="Arial" panose="020B0604020202020204" pitchFamily="34" charset="0"/>
              </a:rPr>
              <a:t>Новые критерии оценки готовности</a:t>
            </a:r>
          </a:p>
          <a:p>
            <a:pPr algn="just">
              <a:spcBef>
                <a:spcPct val="0"/>
              </a:spcBef>
            </a:pPr>
            <a:r>
              <a:rPr lang="ru-RU" sz="1500" dirty="0">
                <a:solidFill>
                  <a:srgbClr val="162046"/>
                </a:solidFill>
                <a:latin typeface="Arial" panose="020B0604020202020204" pitchFamily="34" charset="0"/>
                <a:cs typeface="Arial" panose="020B0604020202020204" pitchFamily="34" charset="0"/>
              </a:rPr>
              <a:t>Введены дополнительные критерии, такие как готовность резервных источников теплоснабжения и наличие аварийного запаса топлива.</a:t>
            </a:r>
          </a:p>
          <a:p>
            <a:pPr algn="just">
              <a:spcBef>
                <a:spcPct val="0"/>
              </a:spcBef>
            </a:pPr>
            <a:r>
              <a:rPr lang="ru-RU" sz="1500" dirty="0">
                <a:solidFill>
                  <a:srgbClr val="162046"/>
                </a:solidFill>
                <a:latin typeface="Arial" panose="020B0604020202020204" pitchFamily="34" charset="0"/>
                <a:cs typeface="Arial" panose="020B0604020202020204" pitchFamily="34" charset="0"/>
              </a:rPr>
              <a:t>Ужесточены требования к состоянию систем автоматического управления, мониторинга и учета потребления тепловой энергии.</a:t>
            </a:r>
          </a:p>
          <a:p>
            <a:pPr algn="just">
              <a:spcBef>
                <a:spcPct val="0"/>
              </a:spcBef>
            </a:pPr>
            <a:r>
              <a:rPr lang="ru-RU" sz="1500" b="1" dirty="0">
                <a:solidFill>
                  <a:srgbClr val="162046"/>
                </a:solidFill>
                <a:latin typeface="Arial" panose="020B0604020202020204" pitchFamily="34" charset="0"/>
                <a:cs typeface="Arial" panose="020B0604020202020204" pitchFamily="34" charset="0"/>
              </a:rPr>
              <a:t>Электронный документооборот</a:t>
            </a:r>
          </a:p>
          <a:p>
            <a:pPr algn="just">
              <a:spcBef>
                <a:spcPct val="0"/>
              </a:spcBef>
            </a:pPr>
            <a:r>
              <a:rPr lang="ru-RU" sz="1500" dirty="0">
                <a:solidFill>
                  <a:srgbClr val="162046"/>
                </a:solidFill>
                <a:latin typeface="Arial" panose="020B0604020202020204" pitchFamily="34" charset="0"/>
                <a:cs typeface="Arial" panose="020B0604020202020204" pitchFamily="34" charset="0"/>
              </a:rPr>
              <a:t>Установлена обязанность предоставления всех отчетных документов через электронные системы.</a:t>
            </a:r>
          </a:p>
          <a:p>
            <a:pPr algn="just">
              <a:spcBef>
                <a:spcPct val="0"/>
              </a:spcBef>
            </a:pPr>
            <a:r>
              <a:rPr lang="ru-RU" sz="1500" dirty="0">
                <a:solidFill>
                  <a:srgbClr val="162046"/>
                </a:solidFill>
                <a:latin typeface="Arial" panose="020B0604020202020204" pitchFamily="34" charset="0"/>
                <a:cs typeface="Arial" panose="020B0604020202020204" pitchFamily="34" charset="0"/>
              </a:rPr>
              <a:t>Введена платформа для централизованного мониторинга, где фиксируются результаты проверок.</a:t>
            </a:r>
          </a:p>
          <a:p>
            <a:pPr algn="just">
              <a:spcBef>
                <a:spcPct val="0"/>
              </a:spcBef>
            </a:pPr>
            <a:r>
              <a:rPr lang="ru-RU" sz="1500" b="1" dirty="0">
                <a:solidFill>
                  <a:srgbClr val="162046"/>
                </a:solidFill>
                <a:latin typeface="Arial" panose="020B0604020202020204" pitchFamily="34" charset="0"/>
                <a:cs typeface="Arial" panose="020B0604020202020204" pitchFamily="34" charset="0"/>
              </a:rPr>
              <a:t>Персональная ответственность руководителей</a:t>
            </a:r>
          </a:p>
          <a:p>
            <a:pPr algn="just">
              <a:spcBef>
                <a:spcPct val="0"/>
              </a:spcBef>
            </a:pPr>
            <a:r>
              <a:rPr lang="ru-RU" sz="1500" dirty="0">
                <a:solidFill>
                  <a:srgbClr val="162046"/>
                </a:solidFill>
                <a:latin typeface="Arial" panose="020B0604020202020204" pitchFamily="34" charset="0"/>
                <a:cs typeface="Arial" panose="020B0604020202020204" pitchFamily="34" charset="0"/>
              </a:rPr>
              <a:t>Руководители организаций теперь несут персональную ответственность за несоблюдение требований по готовности к отопительному периоду. В случае нарушений предусмотрены штрафы и возможность отстранения от должности.</a:t>
            </a:r>
          </a:p>
        </p:txBody>
      </p:sp>
    </p:spTree>
    <p:extLst>
      <p:ext uri="{BB962C8B-B14F-4D97-AF65-F5344CB8AC3E}">
        <p14:creationId xmlns:p14="http://schemas.microsoft.com/office/powerpoint/2010/main" val="39056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93B8-4CA9-A29E-A79A-32B30CD828B4}"/>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2CF95363-AFE4-3C05-E43E-F4E4E26846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608" y="430011"/>
            <a:ext cx="12716607" cy="6427989"/>
          </a:xfrm>
          <a:prstGeom prst="rect">
            <a:avLst/>
          </a:prstGeom>
        </p:spPr>
      </p:pic>
      <p:pic>
        <p:nvPicPr>
          <p:cNvPr id="11" name="Рисунок 10">
            <a:extLst>
              <a:ext uri="{FF2B5EF4-FFF2-40B4-BE49-F238E27FC236}">
                <a16:creationId xmlns:a16="http://schemas.microsoft.com/office/drawing/2014/main" id="{A1F890E1-380B-BE4A-8BF2-D5A1F012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1716" y="1"/>
            <a:ext cx="3500283" cy="6858000"/>
          </a:xfrm>
          <a:prstGeom prst="rect">
            <a:avLst/>
          </a:prstGeom>
        </p:spPr>
      </p:pic>
      <p:sp>
        <p:nvSpPr>
          <p:cNvPr id="2" name="Заголовок 1">
            <a:extLst>
              <a:ext uri="{FF2B5EF4-FFF2-40B4-BE49-F238E27FC236}">
                <a16:creationId xmlns:a16="http://schemas.microsoft.com/office/drawing/2014/main" id="{A146219C-4A62-49FC-0FD3-BD7F4C82B99F}"/>
              </a:ext>
            </a:extLst>
          </p:cNvPr>
          <p:cNvSpPr>
            <a:spLocks noGrp="1"/>
          </p:cNvSpPr>
          <p:nvPr>
            <p:ph type="ctrTitle"/>
          </p:nvPr>
        </p:nvSpPr>
        <p:spPr>
          <a:xfrm>
            <a:off x="297180" y="228600"/>
            <a:ext cx="8138897"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13" name="Подзаголовок 2">
            <a:extLst>
              <a:ext uri="{FF2B5EF4-FFF2-40B4-BE49-F238E27FC236}">
                <a16:creationId xmlns:a16="http://schemas.microsoft.com/office/drawing/2014/main" id="{6D0BB2D3-52DE-8DC8-7262-F1B50E2B6007}"/>
              </a:ext>
            </a:extLst>
          </p:cNvPr>
          <p:cNvSpPr txBox="1">
            <a:spLocks/>
          </p:cNvSpPr>
          <p:nvPr/>
        </p:nvSpPr>
        <p:spPr>
          <a:xfrm>
            <a:off x="11592232" y="6294503"/>
            <a:ext cx="530941" cy="3798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14</a:t>
            </a:r>
          </a:p>
        </p:txBody>
      </p:sp>
      <p:sp>
        <p:nvSpPr>
          <p:cNvPr id="8" name="Прямоугольник 7">
            <a:extLst>
              <a:ext uri="{FF2B5EF4-FFF2-40B4-BE49-F238E27FC236}">
                <a16:creationId xmlns:a16="http://schemas.microsoft.com/office/drawing/2014/main" id="{11F9C621-07BE-EFC1-1A3E-91B1E50D2449}"/>
              </a:ext>
            </a:extLst>
          </p:cNvPr>
          <p:cNvSpPr/>
          <p:nvPr/>
        </p:nvSpPr>
        <p:spPr>
          <a:xfrm>
            <a:off x="297180" y="1502687"/>
            <a:ext cx="8256885" cy="4478149"/>
          </a:xfrm>
          <a:prstGeom prst="rect">
            <a:avLst/>
          </a:prstGeom>
        </p:spPr>
        <p:txBody>
          <a:bodyPr wrap="square">
            <a:spAutoFit/>
          </a:bodyPr>
          <a:lstStyle/>
          <a:p>
            <a:pPr algn="just">
              <a:spcBef>
                <a:spcPct val="0"/>
              </a:spcBef>
            </a:pPr>
            <a:r>
              <a:rPr lang="ru-RU" sz="1500" b="1" dirty="0">
                <a:solidFill>
                  <a:srgbClr val="162046"/>
                </a:solidFill>
                <a:latin typeface="Arial" panose="020B0604020202020204" pitchFamily="34" charset="0"/>
                <a:cs typeface="Arial" panose="020B0604020202020204" pitchFamily="34" charset="0"/>
              </a:rPr>
              <a:t>Повышение требований к теплоснабжающим организациям</a:t>
            </a:r>
          </a:p>
          <a:p>
            <a:pPr algn="just">
              <a:spcBef>
                <a:spcPct val="0"/>
              </a:spcBef>
            </a:pPr>
            <a:r>
              <a:rPr lang="ru-RU" sz="1500" dirty="0">
                <a:solidFill>
                  <a:srgbClr val="162046"/>
                </a:solidFill>
                <a:latin typeface="Arial" panose="020B0604020202020204" pitchFamily="34" charset="0"/>
                <a:cs typeface="Arial" panose="020B0604020202020204" pitchFamily="34" charset="0"/>
              </a:rPr>
              <a:t>Ужесточены сроки выполнения ремонтных работ.</a:t>
            </a:r>
          </a:p>
          <a:p>
            <a:pPr algn="just">
              <a:spcBef>
                <a:spcPct val="0"/>
              </a:spcBef>
            </a:pPr>
            <a:r>
              <a:rPr lang="ru-RU" sz="1500" dirty="0">
                <a:solidFill>
                  <a:srgbClr val="162046"/>
                </a:solidFill>
                <a:latin typeface="Arial" panose="020B0604020202020204" pitchFamily="34" charset="0"/>
                <a:cs typeface="Arial" panose="020B0604020202020204" pitchFamily="34" charset="0"/>
              </a:rPr>
              <a:t>Введены обязательные проверки гидравлических испытаний с фото- и видеодокументированием.</a:t>
            </a:r>
          </a:p>
          <a:p>
            <a:pPr algn="just">
              <a:spcBef>
                <a:spcPct val="0"/>
              </a:spcBef>
            </a:pPr>
            <a:r>
              <a:rPr lang="ru-RU" sz="1500" dirty="0">
                <a:solidFill>
                  <a:srgbClr val="162046"/>
                </a:solidFill>
                <a:latin typeface="Arial" panose="020B0604020202020204" pitchFamily="34" charset="0"/>
                <a:cs typeface="Arial" panose="020B0604020202020204" pitchFamily="34" charset="0"/>
              </a:rPr>
              <a:t>Обязательным стало наличие планов реагирования на аварийные ситуации.</a:t>
            </a:r>
          </a:p>
          <a:p>
            <a:pPr algn="just">
              <a:spcBef>
                <a:spcPct val="0"/>
              </a:spcBef>
            </a:pPr>
            <a:endParaRPr lang="ru-RU" sz="1500" b="1" dirty="0">
              <a:solidFill>
                <a:srgbClr val="162046"/>
              </a:solidFill>
              <a:latin typeface="Arial" panose="020B0604020202020204" pitchFamily="34" charset="0"/>
              <a:cs typeface="Arial" panose="020B0604020202020204" pitchFamily="34" charset="0"/>
            </a:endParaRPr>
          </a:p>
          <a:p>
            <a:pPr algn="just">
              <a:spcBef>
                <a:spcPct val="0"/>
              </a:spcBef>
            </a:pPr>
            <a:r>
              <a:rPr lang="ru-RU" sz="1500" b="1" dirty="0">
                <a:solidFill>
                  <a:srgbClr val="162046"/>
                </a:solidFill>
                <a:latin typeface="Arial" panose="020B0604020202020204" pitchFamily="34" charset="0"/>
                <a:cs typeface="Arial" panose="020B0604020202020204" pitchFamily="34" charset="0"/>
              </a:rPr>
              <a:t>Оценка готовности потребителей тепловой энергии</a:t>
            </a:r>
          </a:p>
          <a:p>
            <a:pPr algn="just">
              <a:spcBef>
                <a:spcPct val="0"/>
              </a:spcBef>
            </a:pPr>
            <a:r>
              <a:rPr lang="ru-RU" sz="1500" dirty="0">
                <a:solidFill>
                  <a:srgbClr val="162046"/>
                </a:solidFill>
                <a:latin typeface="Arial" panose="020B0604020202020204" pitchFamily="34" charset="0"/>
                <a:cs typeface="Arial" panose="020B0604020202020204" pitchFamily="34" charset="0"/>
              </a:rPr>
              <a:t>В новый приказ добавлено требование к организациям-потребителям тепла предоставлять отчеты о готовности своих внутренних систем. Это касается управляющих компаний, ТСЖ и отдельных крупных потребителей.</a:t>
            </a:r>
          </a:p>
          <a:p>
            <a:pPr algn="just">
              <a:spcBef>
                <a:spcPct val="0"/>
              </a:spcBef>
            </a:pPr>
            <a:endParaRPr lang="ru-RU" sz="1500" b="1" dirty="0">
              <a:solidFill>
                <a:srgbClr val="162046"/>
              </a:solidFill>
              <a:latin typeface="Arial" panose="020B0604020202020204" pitchFamily="34" charset="0"/>
              <a:cs typeface="Arial" panose="020B0604020202020204" pitchFamily="34" charset="0"/>
            </a:endParaRPr>
          </a:p>
          <a:p>
            <a:pPr algn="just">
              <a:spcBef>
                <a:spcPct val="0"/>
              </a:spcBef>
            </a:pPr>
            <a:r>
              <a:rPr lang="ru-RU" sz="1500" b="1" dirty="0">
                <a:solidFill>
                  <a:srgbClr val="162046"/>
                </a:solidFill>
                <a:latin typeface="Arial" panose="020B0604020202020204" pitchFamily="34" charset="0"/>
                <a:cs typeface="Arial" panose="020B0604020202020204" pitchFamily="34" charset="0"/>
              </a:rPr>
              <a:t>Введение балльной системы оценки</a:t>
            </a:r>
          </a:p>
          <a:p>
            <a:pPr algn="just">
              <a:spcBef>
                <a:spcPct val="0"/>
              </a:spcBef>
            </a:pPr>
            <a:r>
              <a:rPr lang="ru-RU" sz="1500" dirty="0">
                <a:solidFill>
                  <a:srgbClr val="162046"/>
                </a:solidFill>
                <a:latin typeface="Arial" panose="020B0604020202020204" pitchFamily="34" charset="0"/>
                <a:cs typeface="Arial" panose="020B0604020202020204" pitchFamily="34" charset="0"/>
              </a:rPr>
              <a:t>Ранее оценка готовности была только готов или не готов. Теперь используется балльная система, где каждому критерию присваивается определенный вес. Общий балл определяет уровень готовности.</a:t>
            </a:r>
          </a:p>
          <a:p>
            <a:pPr algn="just">
              <a:spcBef>
                <a:spcPct val="0"/>
              </a:spcBef>
            </a:pPr>
            <a:endParaRPr lang="ru-RU" sz="1500" b="1" dirty="0">
              <a:solidFill>
                <a:srgbClr val="162046"/>
              </a:solidFill>
              <a:latin typeface="Arial" panose="020B0604020202020204" pitchFamily="34" charset="0"/>
              <a:cs typeface="Arial" panose="020B0604020202020204" pitchFamily="34" charset="0"/>
            </a:endParaRPr>
          </a:p>
          <a:p>
            <a:pPr algn="just">
              <a:spcBef>
                <a:spcPct val="0"/>
              </a:spcBef>
            </a:pPr>
            <a:r>
              <a:rPr lang="ru-RU" sz="1500" b="1" dirty="0">
                <a:solidFill>
                  <a:srgbClr val="162046"/>
                </a:solidFill>
                <a:latin typeface="Arial" panose="020B0604020202020204" pitchFamily="34" charset="0"/>
                <a:cs typeface="Arial" panose="020B0604020202020204" pitchFamily="34" charset="0"/>
              </a:rPr>
              <a:t>Усиление контроля со стороны надзорных органов</a:t>
            </a:r>
          </a:p>
          <a:p>
            <a:pPr algn="just">
              <a:spcBef>
                <a:spcPct val="0"/>
              </a:spcBef>
            </a:pPr>
            <a:r>
              <a:rPr lang="ru-RU" sz="1500" dirty="0">
                <a:solidFill>
                  <a:srgbClr val="162046"/>
                </a:solidFill>
                <a:latin typeface="Arial" panose="020B0604020202020204" pitchFamily="34" charset="0"/>
                <a:cs typeface="Arial" panose="020B0604020202020204" pitchFamily="34" charset="0"/>
              </a:rPr>
              <a:t>Новый приказ увеличивает частоту проверок и вводит межведомственный контроль со стороны органов муниципального и регионального управления.</a:t>
            </a:r>
          </a:p>
        </p:txBody>
      </p:sp>
    </p:spTree>
    <p:extLst>
      <p:ext uri="{BB962C8B-B14F-4D97-AF65-F5344CB8AC3E}">
        <p14:creationId xmlns:p14="http://schemas.microsoft.com/office/powerpoint/2010/main" val="3746590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9D992-A4AD-57AE-44EF-845A27F7CA56}"/>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123FF457-9625-7D61-BCB3-94E268B5D6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08"/>
            <a:ext cx="12192000" cy="6860607"/>
          </a:xfrm>
          <a:prstGeom prst="rect">
            <a:avLst/>
          </a:prstGeom>
        </p:spPr>
      </p:pic>
      <p:pic>
        <p:nvPicPr>
          <p:cNvPr id="11" name="Рисунок 10">
            <a:extLst>
              <a:ext uri="{FF2B5EF4-FFF2-40B4-BE49-F238E27FC236}">
                <a16:creationId xmlns:a16="http://schemas.microsoft.com/office/drawing/2014/main" id="{12F6F08B-8CF1-B64E-CE1E-17CC1C376A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6684" y="0"/>
            <a:ext cx="3205317" cy="6858001"/>
          </a:xfrm>
          <a:prstGeom prst="rect">
            <a:avLst/>
          </a:prstGeom>
        </p:spPr>
      </p:pic>
      <p:sp>
        <p:nvSpPr>
          <p:cNvPr id="2" name="Заголовок 1">
            <a:extLst>
              <a:ext uri="{FF2B5EF4-FFF2-40B4-BE49-F238E27FC236}">
                <a16:creationId xmlns:a16="http://schemas.microsoft.com/office/drawing/2014/main" id="{DEACC8D9-A731-89A8-CA2A-51AA085A25AD}"/>
              </a:ext>
            </a:extLst>
          </p:cNvPr>
          <p:cNvSpPr>
            <a:spLocks noGrp="1"/>
          </p:cNvSpPr>
          <p:nvPr>
            <p:ph type="ctrTitle"/>
          </p:nvPr>
        </p:nvSpPr>
        <p:spPr>
          <a:xfrm>
            <a:off x="297180" y="228600"/>
            <a:ext cx="8384704"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13" name="Подзаголовок 2">
            <a:extLst>
              <a:ext uri="{FF2B5EF4-FFF2-40B4-BE49-F238E27FC236}">
                <a16:creationId xmlns:a16="http://schemas.microsoft.com/office/drawing/2014/main" id="{1162D175-DC59-9DDD-702D-F7CC72DD15FB}"/>
              </a:ext>
            </a:extLst>
          </p:cNvPr>
          <p:cNvSpPr txBox="1">
            <a:spLocks/>
          </p:cNvSpPr>
          <p:nvPr/>
        </p:nvSpPr>
        <p:spPr>
          <a:xfrm>
            <a:off x="11667392" y="6294503"/>
            <a:ext cx="524607" cy="3798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15</a:t>
            </a:r>
          </a:p>
        </p:txBody>
      </p:sp>
      <p:sp>
        <p:nvSpPr>
          <p:cNvPr id="8" name="Прямоугольник 7">
            <a:extLst>
              <a:ext uri="{FF2B5EF4-FFF2-40B4-BE49-F238E27FC236}">
                <a16:creationId xmlns:a16="http://schemas.microsoft.com/office/drawing/2014/main" id="{8DA6A0B3-43B1-7C61-BEAF-3EC979C15F00}"/>
              </a:ext>
            </a:extLst>
          </p:cNvPr>
          <p:cNvSpPr/>
          <p:nvPr/>
        </p:nvSpPr>
        <p:spPr>
          <a:xfrm>
            <a:off x="297180" y="1402080"/>
            <a:ext cx="8550449" cy="4832092"/>
          </a:xfrm>
          <a:prstGeom prst="rect">
            <a:avLst/>
          </a:prstGeom>
        </p:spPr>
        <p:txBody>
          <a:bodyPr wrap="square">
            <a:spAutoFit/>
          </a:bodyPr>
          <a:lstStyle/>
          <a:p>
            <a:pPr algn="just">
              <a:spcBef>
                <a:spcPct val="0"/>
              </a:spcBef>
            </a:pPr>
            <a:r>
              <a:rPr lang="ru-RU" sz="1400" b="1" dirty="0">
                <a:solidFill>
                  <a:srgbClr val="162046"/>
                </a:solidFill>
                <a:latin typeface="Arial" panose="020B0604020202020204" pitchFamily="34" charset="0"/>
                <a:cs typeface="Arial" panose="020B0604020202020204" pitchFamily="34" charset="0"/>
              </a:rPr>
              <a:t>План подготовки к отопительному периоду</a:t>
            </a:r>
          </a:p>
          <a:p>
            <a:pPr algn="just">
              <a:spcBef>
                <a:spcPct val="0"/>
              </a:spcBef>
            </a:pPr>
            <a:r>
              <a:rPr lang="ru-RU" sz="1400" dirty="0">
                <a:solidFill>
                  <a:srgbClr val="162046"/>
                </a:solidFill>
                <a:latin typeface="Arial" panose="020B0604020202020204" pitchFamily="34" charset="0"/>
                <a:cs typeface="Arial" panose="020B0604020202020204" pitchFamily="34" charset="0"/>
              </a:rPr>
              <a:t>        В целях подготовки к отопительному периоду лица, указанные в подпунктах </a:t>
            </a:r>
            <a:r>
              <a:rPr lang="ru-RU" sz="1400" b="1" dirty="0">
                <a:solidFill>
                  <a:srgbClr val="162046"/>
                </a:solidFill>
                <a:latin typeface="Arial" panose="020B0604020202020204" pitchFamily="34" charset="0"/>
                <a:cs typeface="Arial" panose="020B0604020202020204" pitchFamily="34" charset="0"/>
              </a:rPr>
              <a:t>1.2, 1.4 - 1.6*</a:t>
            </a:r>
            <a:r>
              <a:rPr lang="ru-RU" sz="1400" dirty="0">
                <a:solidFill>
                  <a:srgbClr val="162046"/>
                </a:solidFill>
                <a:latin typeface="Arial" panose="020B0604020202020204" pitchFamily="34" charset="0"/>
                <a:cs typeface="Arial" panose="020B0604020202020204" pitchFamily="34" charset="0"/>
              </a:rPr>
              <a:t> пункта 1 настоящих Правил, обязаны разработать план подготовки к отопительному периоду, который должен содержать результаты анализа прохождения трех прошлых отопительных периодов, в том числе схемные, режимные и погодные условия, возникшие в текущий отопительный период, аварийные ситуации, особенности функционирования объектов теплоснабжения и их оборудования (при наличии).</a:t>
            </a:r>
          </a:p>
          <a:p>
            <a:pPr algn="just">
              <a:spcBef>
                <a:spcPct val="0"/>
              </a:spcBef>
            </a:pPr>
            <a:endParaRPr lang="ru-RU" sz="1400" dirty="0">
              <a:solidFill>
                <a:srgbClr val="162046"/>
              </a:solidFill>
              <a:latin typeface="Arial" panose="020B0604020202020204" pitchFamily="34" charset="0"/>
              <a:cs typeface="Arial" panose="020B0604020202020204" pitchFamily="34" charset="0"/>
            </a:endParaRPr>
          </a:p>
          <a:p>
            <a:pPr algn="just">
              <a:spcBef>
                <a:spcPct val="0"/>
              </a:spcBef>
            </a:pPr>
            <a:r>
              <a:rPr lang="ru-RU" sz="1400" dirty="0">
                <a:solidFill>
                  <a:srgbClr val="162046"/>
                </a:solidFill>
                <a:latin typeface="Arial" panose="020B0604020202020204" pitchFamily="34" charset="0"/>
                <a:cs typeface="Arial" panose="020B0604020202020204" pitchFamily="34" charset="0"/>
              </a:rPr>
              <a:t>       При этом лица, указанные в подпункте </a:t>
            </a:r>
            <a:r>
              <a:rPr lang="ru-RU" sz="1400" b="1" dirty="0">
                <a:solidFill>
                  <a:srgbClr val="162046"/>
                </a:solidFill>
                <a:latin typeface="Arial" panose="020B0604020202020204" pitchFamily="34" charset="0"/>
                <a:cs typeface="Arial" panose="020B0604020202020204" pitchFamily="34" charset="0"/>
              </a:rPr>
              <a:t>1.3** </a:t>
            </a:r>
            <a:r>
              <a:rPr lang="ru-RU" sz="1400" dirty="0">
                <a:solidFill>
                  <a:srgbClr val="162046"/>
                </a:solidFill>
                <a:latin typeface="Arial" panose="020B0604020202020204" pitchFamily="34" charset="0"/>
                <a:cs typeface="Arial" panose="020B0604020202020204" pitchFamily="34" charset="0"/>
              </a:rPr>
              <a:t>пункта 1 настоящих Правил, обязаны выполнять мероприятия плана подготовки к отопительному периоду единой теплоснабжающей организации в части, касающейся подготовки оборудования ИТП и внутренних систем теплопотребления к отопительному периоду.</a:t>
            </a:r>
          </a:p>
          <a:p>
            <a:pPr algn="just">
              <a:spcBef>
                <a:spcPct val="0"/>
              </a:spcBef>
            </a:pPr>
            <a:endParaRPr lang="ru-RU" sz="1400" dirty="0">
              <a:solidFill>
                <a:srgbClr val="162046"/>
              </a:solidFill>
              <a:latin typeface="Arial" panose="020B0604020202020204" pitchFamily="34" charset="0"/>
              <a:cs typeface="Arial" panose="020B0604020202020204" pitchFamily="34" charset="0"/>
            </a:endParaRPr>
          </a:p>
          <a:p>
            <a:pPr algn="just">
              <a:spcBef>
                <a:spcPct val="0"/>
              </a:spcBef>
            </a:pPr>
            <a:r>
              <a:rPr lang="ru-RU" sz="1400" dirty="0">
                <a:solidFill>
                  <a:srgbClr val="162046"/>
                </a:solidFill>
                <a:latin typeface="Arial" panose="020B0604020202020204" pitchFamily="34" charset="0"/>
                <a:cs typeface="Arial" panose="020B0604020202020204" pitchFamily="34" charset="0"/>
              </a:rPr>
              <a:t>      *Теплоснабжающие и теплосетевые организации, управляющие организации, лица, с которыми в соответствии с частью 1 статьи 164 Жилищного кодекса Российской Федерации собственниками помещений в многоквартирном доме заключены договоры оказания услуг по содержанию и (или) выполнению работ по ремонту общего имущества в целях надлежащего содержания и (или) ремонта внутридомовой системы отопления в многоквартирном доме, владельцы тепловых сетей, которые не являются теплосетевыми организациями.</a:t>
            </a:r>
          </a:p>
          <a:p>
            <a:pPr algn="just">
              <a:spcBef>
                <a:spcPct val="0"/>
              </a:spcBef>
            </a:pPr>
            <a:endParaRPr lang="ru-RU" sz="1400" dirty="0">
              <a:solidFill>
                <a:srgbClr val="162046"/>
              </a:solidFill>
              <a:latin typeface="Arial" panose="020B0604020202020204" pitchFamily="34" charset="0"/>
              <a:cs typeface="Arial" panose="020B0604020202020204" pitchFamily="34" charset="0"/>
            </a:endParaRPr>
          </a:p>
          <a:p>
            <a:pPr algn="just">
              <a:spcBef>
                <a:spcPct val="0"/>
              </a:spcBef>
            </a:pPr>
            <a:r>
              <a:rPr lang="ru-RU" sz="1400" dirty="0">
                <a:solidFill>
                  <a:srgbClr val="162046"/>
                </a:solidFill>
                <a:latin typeface="Arial" panose="020B0604020202020204" pitchFamily="34" charset="0"/>
                <a:cs typeface="Arial" panose="020B0604020202020204" pitchFamily="34" charset="0"/>
              </a:rPr>
              <a:t>    **Потребители тепловой энергии, теплопотребляющие установки которых подключены (технологически присоединены) к системе теплоснабжения</a:t>
            </a:r>
          </a:p>
        </p:txBody>
      </p:sp>
    </p:spTree>
    <p:extLst>
      <p:ext uri="{BB962C8B-B14F-4D97-AF65-F5344CB8AC3E}">
        <p14:creationId xmlns:p14="http://schemas.microsoft.com/office/powerpoint/2010/main" val="1978033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960F3-3927-3841-6655-170F3D282D1F}"/>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64632779-5FE4-011E-0039-836FB97478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08"/>
            <a:ext cx="12192000" cy="6860607"/>
          </a:xfrm>
          <a:prstGeom prst="rect">
            <a:avLst/>
          </a:prstGeom>
        </p:spPr>
      </p:pic>
      <p:pic>
        <p:nvPicPr>
          <p:cNvPr id="11" name="Рисунок 10">
            <a:extLst>
              <a:ext uri="{FF2B5EF4-FFF2-40B4-BE49-F238E27FC236}">
                <a16:creationId xmlns:a16="http://schemas.microsoft.com/office/drawing/2014/main" id="{73E57BB6-4461-A65B-15A7-9FFEEA6A68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4335" y="0"/>
            <a:ext cx="3067666" cy="6858001"/>
          </a:xfrm>
          <a:prstGeom prst="rect">
            <a:avLst/>
          </a:prstGeom>
        </p:spPr>
      </p:pic>
      <p:sp>
        <p:nvSpPr>
          <p:cNvPr id="2" name="Заголовок 1">
            <a:extLst>
              <a:ext uri="{FF2B5EF4-FFF2-40B4-BE49-F238E27FC236}">
                <a16:creationId xmlns:a16="http://schemas.microsoft.com/office/drawing/2014/main" id="{0B913103-01A4-0577-D7BC-2475316311C2}"/>
              </a:ext>
            </a:extLst>
          </p:cNvPr>
          <p:cNvSpPr>
            <a:spLocks noGrp="1"/>
          </p:cNvSpPr>
          <p:nvPr>
            <p:ph type="ctrTitle"/>
          </p:nvPr>
        </p:nvSpPr>
        <p:spPr>
          <a:xfrm>
            <a:off x="297180" y="228600"/>
            <a:ext cx="8551852"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13" name="Подзаголовок 2">
            <a:extLst>
              <a:ext uri="{FF2B5EF4-FFF2-40B4-BE49-F238E27FC236}">
                <a16:creationId xmlns:a16="http://schemas.microsoft.com/office/drawing/2014/main" id="{333D9E80-3393-3E41-8533-5360887198D5}"/>
              </a:ext>
            </a:extLst>
          </p:cNvPr>
          <p:cNvSpPr txBox="1">
            <a:spLocks/>
          </p:cNvSpPr>
          <p:nvPr/>
        </p:nvSpPr>
        <p:spPr>
          <a:xfrm>
            <a:off x="11667392" y="6184491"/>
            <a:ext cx="524607" cy="4898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16</a:t>
            </a:r>
          </a:p>
        </p:txBody>
      </p:sp>
      <p:sp>
        <p:nvSpPr>
          <p:cNvPr id="8" name="Прямоугольник 7">
            <a:extLst>
              <a:ext uri="{FF2B5EF4-FFF2-40B4-BE49-F238E27FC236}">
                <a16:creationId xmlns:a16="http://schemas.microsoft.com/office/drawing/2014/main" id="{A236983B-017C-C144-0AF5-89B9D173E48C}"/>
              </a:ext>
            </a:extLst>
          </p:cNvPr>
          <p:cNvSpPr/>
          <p:nvPr/>
        </p:nvSpPr>
        <p:spPr>
          <a:xfrm>
            <a:off x="297180" y="1402080"/>
            <a:ext cx="8688099" cy="4444294"/>
          </a:xfrm>
          <a:prstGeom prst="rect">
            <a:avLst/>
          </a:prstGeom>
        </p:spPr>
        <p:txBody>
          <a:bodyPr wrap="square">
            <a:spAutoFit/>
          </a:bodyPr>
          <a:lstStyle/>
          <a:p>
            <a:pPr algn="just">
              <a:lnSpc>
                <a:spcPct val="120000"/>
              </a:lnSpc>
              <a:spcBef>
                <a:spcPct val="0"/>
              </a:spcBef>
            </a:pPr>
            <a:r>
              <a:rPr lang="ru-RU" sz="1400" b="1" dirty="0">
                <a:solidFill>
                  <a:srgbClr val="162046"/>
                </a:solidFill>
                <a:latin typeface="Arial" panose="020B0604020202020204" pitchFamily="34" charset="0"/>
                <a:cs typeface="Arial" panose="020B0604020202020204" pitchFamily="34" charset="0"/>
              </a:rPr>
              <a:t>План подготовки к отопительному периоду</a:t>
            </a:r>
          </a:p>
          <a:p>
            <a:pPr algn="just">
              <a:spcBef>
                <a:spcPct val="0"/>
              </a:spcBef>
            </a:pPr>
            <a:r>
              <a:rPr lang="ru-RU" sz="1400" dirty="0">
                <a:solidFill>
                  <a:srgbClr val="162046"/>
                </a:solidFill>
                <a:latin typeface="Arial" panose="020B0604020202020204" pitchFamily="34" charset="0"/>
                <a:cs typeface="Arial" panose="020B0604020202020204" pitchFamily="34" charset="0"/>
              </a:rPr>
              <a:t>План подготовки к отопительному периоду ежегодно разрабатывается и утверждается организационно-распорядительным документом:</a:t>
            </a:r>
          </a:p>
          <a:p>
            <a:pPr algn="just">
              <a:spcBef>
                <a:spcPct val="0"/>
              </a:spcBef>
            </a:pPr>
            <a:endParaRPr lang="ru-RU" sz="1400" dirty="0">
              <a:solidFill>
                <a:srgbClr val="162046"/>
              </a:solidFill>
              <a:latin typeface="Arial" panose="020B0604020202020204" pitchFamily="34" charset="0"/>
              <a:cs typeface="Arial" panose="020B0604020202020204" pitchFamily="34" charset="0"/>
            </a:endParaRPr>
          </a:p>
          <a:p>
            <a:pPr algn="just">
              <a:spcBef>
                <a:spcPct val="0"/>
              </a:spcBef>
            </a:pPr>
            <a:r>
              <a:rPr lang="ru-RU" sz="1400" b="1" dirty="0">
                <a:solidFill>
                  <a:srgbClr val="162046"/>
                </a:solidFill>
                <a:latin typeface="Arial" panose="020B0604020202020204" pitchFamily="34" charset="0"/>
                <a:cs typeface="Arial" panose="020B0604020202020204" pitchFamily="34" charset="0"/>
              </a:rPr>
              <a:t>-    Муниципального образования - не позднее 15 мая</a:t>
            </a:r>
          </a:p>
          <a:p>
            <a:pPr algn="just">
              <a:spcBef>
                <a:spcPct val="0"/>
              </a:spcBef>
            </a:pPr>
            <a:r>
              <a:rPr lang="ru-RU" sz="1400" b="1" dirty="0">
                <a:solidFill>
                  <a:srgbClr val="162046"/>
                </a:solidFill>
                <a:latin typeface="Arial" panose="020B0604020202020204" pitchFamily="34" charset="0"/>
                <a:cs typeface="Arial" panose="020B0604020202020204" pitchFamily="34" charset="0"/>
              </a:rPr>
              <a:t>-  Теплоснабжающей и теплосетевой организации, а также владельцем тепловых сетей, не являющимся теплосетевой организацией, - не позднее 15 апреля</a:t>
            </a:r>
          </a:p>
          <a:p>
            <a:pPr marL="285750" indent="-285750" algn="just">
              <a:spcBef>
                <a:spcPct val="0"/>
              </a:spcBef>
              <a:buFontTx/>
              <a:buChar char="-"/>
            </a:pPr>
            <a:r>
              <a:rPr lang="ru-RU" sz="1400" b="1" dirty="0">
                <a:solidFill>
                  <a:srgbClr val="162046"/>
                </a:solidFill>
                <a:latin typeface="Arial" panose="020B0604020202020204" pitchFamily="34" charset="0"/>
                <a:cs typeface="Arial" panose="020B0604020202020204" pitchFamily="34" charset="0"/>
              </a:rPr>
              <a:t>Лицами, указанными </a:t>
            </a:r>
            <a:r>
              <a:rPr lang="ru-RU" sz="1400" dirty="0">
                <a:solidFill>
                  <a:srgbClr val="162046"/>
                </a:solidFill>
                <a:latin typeface="Arial" panose="020B0604020202020204" pitchFamily="34" charset="0"/>
                <a:cs typeface="Arial" panose="020B0604020202020204" pitchFamily="34" charset="0"/>
              </a:rPr>
              <a:t>в подпункте 1.3 - </a:t>
            </a:r>
            <a:r>
              <a:rPr lang="ru-RU" sz="1400" b="1" dirty="0">
                <a:solidFill>
                  <a:srgbClr val="162046"/>
                </a:solidFill>
                <a:latin typeface="Arial" panose="020B0604020202020204" pitchFamily="34" charset="0"/>
                <a:cs typeface="Arial" panose="020B0604020202020204" pitchFamily="34" charset="0"/>
              </a:rPr>
              <a:t>не позднее 30 апреля</a:t>
            </a:r>
          </a:p>
          <a:p>
            <a:pPr marL="285750" indent="-285750" algn="just">
              <a:spcBef>
                <a:spcPct val="0"/>
              </a:spcBef>
              <a:buFontTx/>
              <a:buChar char="-"/>
            </a:pPr>
            <a:endParaRPr lang="ru-RU" sz="1400" b="1" dirty="0">
              <a:solidFill>
                <a:srgbClr val="162046"/>
              </a:solidFill>
              <a:latin typeface="Arial" panose="020B0604020202020204" pitchFamily="34" charset="0"/>
              <a:cs typeface="Arial" panose="020B0604020202020204" pitchFamily="34" charset="0"/>
            </a:endParaRPr>
          </a:p>
          <a:p>
            <a:pPr algn="just">
              <a:spcBef>
                <a:spcPct val="0"/>
              </a:spcBef>
            </a:pPr>
            <a:r>
              <a:rPr lang="ru-RU" sz="1400" dirty="0">
                <a:solidFill>
                  <a:srgbClr val="162046"/>
                </a:solidFill>
                <a:latin typeface="Arial" panose="020B0604020202020204" pitchFamily="34" charset="0"/>
                <a:cs typeface="Arial" panose="020B0604020202020204" pitchFamily="34" charset="0"/>
              </a:rPr>
              <a:t>План подготовки к отопительному периоду должен содержать организационные и технические мероприятия, предусмотренные пунктами 9 - 11 настоящих Правил, с указанием сроков их выполнения, включающие в том числе мероприятия, направленные на устранение проблем, выявленных по результатам анализа прохождения предыдущих трех отопительных периодов, произошедших аварийных ситуаций при теплоснабжении в прошлые три отопительных периода.</a:t>
            </a:r>
          </a:p>
          <a:p>
            <a:pPr algn="just">
              <a:spcBef>
                <a:spcPct val="0"/>
              </a:spcBef>
            </a:pPr>
            <a:endParaRPr lang="ru-RU" sz="1400" dirty="0">
              <a:solidFill>
                <a:srgbClr val="162046"/>
              </a:solidFill>
              <a:latin typeface="Arial" panose="020B0604020202020204" pitchFamily="34" charset="0"/>
              <a:cs typeface="Arial" panose="020B0604020202020204" pitchFamily="34" charset="0"/>
            </a:endParaRPr>
          </a:p>
          <a:p>
            <a:pPr algn="just">
              <a:spcBef>
                <a:spcPct val="0"/>
              </a:spcBef>
            </a:pPr>
            <a:r>
              <a:rPr lang="ru-RU" sz="1400" b="1" dirty="0">
                <a:solidFill>
                  <a:srgbClr val="162046"/>
                </a:solidFill>
                <a:latin typeface="Arial" panose="020B0604020202020204" pitchFamily="34" charset="0"/>
                <a:cs typeface="Arial" panose="020B0604020202020204" pitchFamily="34" charset="0"/>
              </a:rPr>
              <a:t>План подготовки к отопительному периоду лиц</a:t>
            </a:r>
            <a:r>
              <a:rPr lang="ru-RU" sz="1400" dirty="0">
                <a:solidFill>
                  <a:srgbClr val="162046"/>
                </a:solidFill>
                <a:latin typeface="Arial" panose="020B0604020202020204" pitchFamily="34" charset="0"/>
                <a:cs typeface="Arial" panose="020B0604020202020204" pitchFamily="34" charset="0"/>
              </a:rPr>
              <a:t>, указанных в подпунктах 1.2, 1.4 - 1.6 пункта 1 настоящих Правил, в целях синхронизации сроков выполнения работ и мероприятий, требующих отключения горячего водоснабжения, заполнения теплопотребляющих установок и тепловых сетей сетевой водой после выполнения ремонтных работ, должен </a:t>
            </a:r>
            <a:r>
              <a:rPr lang="ru-RU" sz="1400" b="1" dirty="0">
                <a:solidFill>
                  <a:srgbClr val="162046"/>
                </a:solidFill>
                <a:latin typeface="Arial" panose="020B0604020202020204" pitchFamily="34" charset="0"/>
                <a:cs typeface="Arial" panose="020B0604020202020204" pitchFamily="34" charset="0"/>
              </a:rPr>
              <a:t>согласовываться с ЕТО.</a:t>
            </a:r>
          </a:p>
          <a:p>
            <a:pPr algn="just">
              <a:spcBef>
                <a:spcPct val="0"/>
              </a:spcBef>
            </a:pPr>
            <a:endParaRPr lang="ru-RU" sz="1400" dirty="0">
              <a:solidFill>
                <a:srgbClr val="1620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458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960F3-3927-3841-6655-170F3D282D1F}"/>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64632779-5FE4-011E-0039-836FB97478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08"/>
            <a:ext cx="12192000" cy="6860607"/>
          </a:xfrm>
          <a:prstGeom prst="rect">
            <a:avLst/>
          </a:prstGeom>
        </p:spPr>
      </p:pic>
      <p:pic>
        <p:nvPicPr>
          <p:cNvPr id="11" name="Рисунок 10">
            <a:extLst>
              <a:ext uri="{FF2B5EF4-FFF2-40B4-BE49-F238E27FC236}">
                <a16:creationId xmlns:a16="http://schemas.microsoft.com/office/drawing/2014/main" id="{73E57BB6-4461-A65B-15A7-9FFEEA6A68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6077" y="0"/>
            <a:ext cx="3755924" cy="6858001"/>
          </a:xfrm>
          <a:prstGeom prst="rect">
            <a:avLst/>
          </a:prstGeom>
        </p:spPr>
      </p:pic>
      <p:sp>
        <p:nvSpPr>
          <p:cNvPr id="2" name="Заголовок 1">
            <a:extLst>
              <a:ext uri="{FF2B5EF4-FFF2-40B4-BE49-F238E27FC236}">
                <a16:creationId xmlns:a16="http://schemas.microsoft.com/office/drawing/2014/main" id="{0B913103-01A4-0577-D7BC-2475316311C2}"/>
              </a:ext>
            </a:extLst>
          </p:cNvPr>
          <p:cNvSpPr>
            <a:spLocks noGrp="1"/>
          </p:cNvSpPr>
          <p:nvPr>
            <p:ph type="ctrTitle"/>
          </p:nvPr>
        </p:nvSpPr>
        <p:spPr>
          <a:xfrm>
            <a:off x="297180" y="228600"/>
            <a:ext cx="7716110"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13" name="Подзаголовок 2">
            <a:extLst>
              <a:ext uri="{FF2B5EF4-FFF2-40B4-BE49-F238E27FC236}">
                <a16:creationId xmlns:a16="http://schemas.microsoft.com/office/drawing/2014/main" id="{333D9E80-3393-3E41-8533-5360887198D5}"/>
              </a:ext>
            </a:extLst>
          </p:cNvPr>
          <p:cNvSpPr txBox="1">
            <a:spLocks/>
          </p:cNvSpPr>
          <p:nvPr/>
        </p:nvSpPr>
        <p:spPr>
          <a:xfrm>
            <a:off x="11667392" y="6294503"/>
            <a:ext cx="524607" cy="3798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17</a:t>
            </a:r>
          </a:p>
        </p:txBody>
      </p:sp>
      <p:sp>
        <p:nvSpPr>
          <p:cNvPr id="8" name="Прямоугольник 7">
            <a:extLst>
              <a:ext uri="{FF2B5EF4-FFF2-40B4-BE49-F238E27FC236}">
                <a16:creationId xmlns:a16="http://schemas.microsoft.com/office/drawing/2014/main" id="{A236983B-017C-C144-0AF5-89B9D173E48C}"/>
              </a:ext>
            </a:extLst>
          </p:cNvPr>
          <p:cNvSpPr/>
          <p:nvPr/>
        </p:nvSpPr>
        <p:spPr>
          <a:xfrm>
            <a:off x="297180" y="1402080"/>
            <a:ext cx="7873426" cy="3453253"/>
          </a:xfrm>
          <a:prstGeom prst="rect">
            <a:avLst/>
          </a:prstGeom>
        </p:spPr>
        <p:txBody>
          <a:bodyPr wrap="square">
            <a:spAutoFit/>
          </a:bodyPr>
          <a:lstStyle/>
          <a:p>
            <a:pPr algn="just">
              <a:lnSpc>
                <a:spcPct val="120000"/>
              </a:lnSpc>
              <a:spcBef>
                <a:spcPct val="0"/>
              </a:spcBef>
            </a:pPr>
            <a:endParaRPr lang="ru-RU" sz="1400" b="1" dirty="0">
              <a:solidFill>
                <a:srgbClr val="162046"/>
              </a:solidFill>
              <a:latin typeface="Arial" panose="020B0604020202020204" pitchFamily="34" charset="0"/>
              <a:cs typeface="Arial" panose="020B0604020202020204" pitchFamily="34" charset="0"/>
            </a:endParaRPr>
          </a:p>
          <a:p>
            <a:pPr algn="just">
              <a:lnSpc>
                <a:spcPct val="120000"/>
              </a:lnSpc>
              <a:spcBef>
                <a:spcPct val="0"/>
              </a:spcBef>
            </a:pPr>
            <a:r>
              <a:rPr lang="ru-RU" sz="1400" b="1" dirty="0">
                <a:solidFill>
                  <a:srgbClr val="162046"/>
                </a:solidFill>
                <a:latin typeface="Arial" panose="020B0604020202020204" pitchFamily="34" charset="0"/>
                <a:cs typeface="Arial" panose="020B0604020202020204" pitchFamily="34" charset="0"/>
              </a:rPr>
              <a:t>План подготовки к отопительному периоду</a:t>
            </a:r>
          </a:p>
          <a:p>
            <a:pPr algn="just">
              <a:lnSpc>
                <a:spcPct val="120000"/>
              </a:lnSpc>
              <a:spcBef>
                <a:spcPct val="0"/>
              </a:spcBef>
            </a:pPr>
            <a:endParaRPr lang="ru-RU" sz="1400" b="1" dirty="0">
              <a:solidFill>
                <a:srgbClr val="162046"/>
              </a:solidFill>
              <a:latin typeface="Arial" panose="020B0604020202020204" pitchFamily="34" charset="0"/>
              <a:cs typeface="Arial" panose="020B0604020202020204" pitchFamily="34" charset="0"/>
            </a:endParaRPr>
          </a:p>
          <a:p>
            <a:pPr algn="just">
              <a:spcBef>
                <a:spcPct val="0"/>
              </a:spcBef>
            </a:pPr>
            <a:r>
              <a:rPr lang="ru-RU" sz="1400" dirty="0">
                <a:solidFill>
                  <a:srgbClr val="162046"/>
                </a:solidFill>
                <a:latin typeface="Arial" panose="020B0604020202020204" pitchFamily="34" charset="0"/>
                <a:cs typeface="Arial" panose="020B0604020202020204" pitchFamily="34" charset="0"/>
              </a:rPr>
              <a:t>Допускается внесение корректировок в план подготовки к отопительному периоду в случае изменения условий эксплуатации или непредвиденных обстоятельств при условии синхронизации сроков выполнения работ и мероприятий, требующих отключения горячего водоснабжения, заполнения теплопотребляющих установок и тепловых сетей сетевой водой после выполнения ремонтных работ.</a:t>
            </a:r>
          </a:p>
          <a:p>
            <a:pPr algn="just">
              <a:spcBef>
                <a:spcPct val="0"/>
              </a:spcBef>
            </a:pPr>
            <a:endParaRPr lang="ru-RU" sz="1400" dirty="0">
              <a:solidFill>
                <a:srgbClr val="162046"/>
              </a:solidFill>
              <a:latin typeface="Arial" panose="020B0604020202020204" pitchFamily="34" charset="0"/>
              <a:cs typeface="Arial" panose="020B0604020202020204" pitchFamily="34" charset="0"/>
            </a:endParaRPr>
          </a:p>
          <a:p>
            <a:pPr algn="just">
              <a:spcBef>
                <a:spcPct val="0"/>
              </a:spcBef>
            </a:pPr>
            <a:r>
              <a:rPr lang="ru-RU" sz="1400" b="1" dirty="0">
                <a:solidFill>
                  <a:srgbClr val="162046"/>
                </a:solidFill>
                <a:latin typeface="Arial" panose="020B0604020202020204" pitchFamily="34" charset="0"/>
                <a:cs typeface="Arial" panose="020B0604020202020204" pitchFamily="34" charset="0"/>
              </a:rPr>
              <a:t>В план подготовки к отопительному периоду муниципальных образований подлежат включению мероприятия, направленные на повышение надежности систем теплоснабжения и предусмотренные схемой теплоснабжения.</a:t>
            </a:r>
          </a:p>
          <a:p>
            <a:pPr algn="just">
              <a:spcBef>
                <a:spcPct val="0"/>
              </a:spcBef>
            </a:pPr>
            <a:endParaRPr lang="ru-RU" sz="1400" b="1" dirty="0">
              <a:solidFill>
                <a:srgbClr val="162046"/>
              </a:solidFill>
              <a:latin typeface="Arial" panose="020B0604020202020204" pitchFamily="34" charset="0"/>
              <a:cs typeface="Arial" panose="020B0604020202020204" pitchFamily="34" charset="0"/>
            </a:endParaRPr>
          </a:p>
          <a:p>
            <a:pPr algn="just">
              <a:spcBef>
                <a:spcPct val="0"/>
              </a:spcBef>
            </a:pPr>
            <a:r>
              <a:rPr lang="ru-RU" sz="1400" dirty="0">
                <a:solidFill>
                  <a:srgbClr val="162046"/>
                </a:solidFill>
                <a:latin typeface="Arial" panose="020B0604020202020204" pitchFamily="34" charset="0"/>
                <a:cs typeface="Arial" panose="020B0604020202020204" pitchFamily="34" charset="0"/>
              </a:rPr>
              <a:t>Планы подготовки к отопительному периоду размещаются на официальных сайтах (при наличии) либо на сайте ОМСУ</a:t>
            </a:r>
          </a:p>
        </p:txBody>
      </p:sp>
    </p:spTree>
    <p:extLst>
      <p:ext uri="{BB962C8B-B14F-4D97-AF65-F5344CB8AC3E}">
        <p14:creationId xmlns:p14="http://schemas.microsoft.com/office/powerpoint/2010/main" val="291640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960F3-3927-3841-6655-170F3D282D1F}"/>
            </a:ext>
          </a:extLst>
        </p:cNvPr>
        <p:cNvGrpSpPr/>
        <p:nvPr/>
      </p:nvGrpSpPr>
      <p:grpSpPr>
        <a:xfrm>
          <a:off x="0" y="0"/>
          <a:ext cx="0" cy="0"/>
          <a:chOff x="0" y="0"/>
          <a:chExt cx="0" cy="0"/>
        </a:xfrm>
      </p:grpSpPr>
      <p:sp>
        <p:nvSpPr>
          <p:cNvPr id="13" name="Подзаголовок 2">
            <a:extLst>
              <a:ext uri="{FF2B5EF4-FFF2-40B4-BE49-F238E27FC236}">
                <a16:creationId xmlns:a16="http://schemas.microsoft.com/office/drawing/2014/main" id="{333D9E80-3393-3E41-8533-5360887198D5}"/>
              </a:ext>
            </a:extLst>
          </p:cNvPr>
          <p:cNvSpPr txBox="1">
            <a:spLocks/>
          </p:cNvSpPr>
          <p:nvPr/>
        </p:nvSpPr>
        <p:spPr>
          <a:xfrm>
            <a:off x="11667392" y="6294503"/>
            <a:ext cx="524607" cy="3798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17</a:t>
            </a:r>
          </a:p>
        </p:txBody>
      </p:sp>
      <p:pic>
        <p:nvPicPr>
          <p:cNvPr id="6" name="Рисунок 5"/>
          <p:cNvPicPr>
            <a:picLocks noChangeAspect="1"/>
          </p:cNvPicPr>
          <p:nvPr/>
        </p:nvPicPr>
        <p:blipFill>
          <a:blip r:embed="rId2"/>
          <a:stretch>
            <a:fillRect/>
          </a:stretch>
        </p:blipFill>
        <p:spPr>
          <a:xfrm>
            <a:off x="255640" y="159652"/>
            <a:ext cx="11795508" cy="6437794"/>
          </a:xfrm>
          <a:prstGeom prst="rect">
            <a:avLst/>
          </a:prstGeom>
        </p:spPr>
      </p:pic>
    </p:spTree>
    <p:extLst>
      <p:ext uri="{BB962C8B-B14F-4D97-AF65-F5344CB8AC3E}">
        <p14:creationId xmlns:p14="http://schemas.microsoft.com/office/powerpoint/2010/main" val="2005256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FA197-4A49-3D79-0D30-734AF5F8506D}"/>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CD311D96-5201-5653-341B-1C4E0DB90A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08"/>
            <a:ext cx="12192000" cy="6860607"/>
          </a:xfrm>
          <a:prstGeom prst="rect">
            <a:avLst/>
          </a:prstGeom>
        </p:spPr>
      </p:pic>
      <p:pic>
        <p:nvPicPr>
          <p:cNvPr id="11" name="Рисунок 10">
            <a:extLst>
              <a:ext uri="{FF2B5EF4-FFF2-40B4-BE49-F238E27FC236}">
                <a16:creationId xmlns:a16="http://schemas.microsoft.com/office/drawing/2014/main" id="{46AB0255-9A34-3B06-E1C7-5449810D38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1381" y="0"/>
            <a:ext cx="3480619" cy="6858001"/>
          </a:xfrm>
          <a:prstGeom prst="rect">
            <a:avLst/>
          </a:prstGeom>
        </p:spPr>
      </p:pic>
      <p:sp>
        <p:nvSpPr>
          <p:cNvPr id="2" name="Заголовок 1">
            <a:extLst>
              <a:ext uri="{FF2B5EF4-FFF2-40B4-BE49-F238E27FC236}">
                <a16:creationId xmlns:a16="http://schemas.microsoft.com/office/drawing/2014/main" id="{A7D23795-BF2E-D98F-8F97-9C7AF3AE4CA3}"/>
              </a:ext>
            </a:extLst>
          </p:cNvPr>
          <p:cNvSpPr>
            <a:spLocks noGrp="1"/>
          </p:cNvSpPr>
          <p:nvPr>
            <p:ph type="ctrTitle"/>
          </p:nvPr>
        </p:nvSpPr>
        <p:spPr>
          <a:xfrm>
            <a:off x="297180" y="228600"/>
            <a:ext cx="8168394"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13" name="Подзаголовок 2">
            <a:extLst>
              <a:ext uri="{FF2B5EF4-FFF2-40B4-BE49-F238E27FC236}">
                <a16:creationId xmlns:a16="http://schemas.microsoft.com/office/drawing/2014/main" id="{4AC3D526-FC2D-4A4E-E9DD-0BB4B1832BB4}"/>
              </a:ext>
            </a:extLst>
          </p:cNvPr>
          <p:cNvSpPr txBox="1">
            <a:spLocks/>
          </p:cNvSpPr>
          <p:nvPr/>
        </p:nvSpPr>
        <p:spPr>
          <a:xfrm>
            <a:off x="11667392" y="6294503"/>
            <a:ext cx="524607" cy="3798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18</a:t>
            </a:r>
          </a:p>
        </p:txBody>
      </p:sp>
      <p:sp>
        <p:nvSpPr>
          <p:cNvPr id="8" name="Прямоугольник 7">
            <a:extLst>
              <a:ext uri="{FF2B5EF4-FFF2-40B4-BE49-F238E27FC236}">
                <a16:creationId xmlns:a16="http://schemas.microsoft.com/office/drawing/2014/main" id="{78E75326-941A-5DC1-62F2-09E04467CF8E}"/>
              </a:ext>
            </a:extLst>
          </p:cNvPr>
          <p:cNvSpPr/>
          <p:nvPr/>
        </p:nvSpPr>
        <p:spPr>
          <a:xfrm>
            <a:off x="297180" y="1402080"/>
            <a:ext cx="8275146" cy="4832092"/>
          </a:xfrm>
          <a:prstGeom prst="rect">
            <a:avLst/>
          </a:prstGeom>
        </p:spPr>
        <p:txBody>
          <a:bodyPr wrap="square">
            <a:spAutoFit/>
          </a:bodyPr>
          <a:lstStyle/>
          <a:p>
            <a:pPr algn="ctr">
              <a:spcBef>
                <a:spcPct val="0"/>
              </a:spcBef>
            </a:pPr>
            <a:r>
              <a:rPr lang="ru-RU" sz="1400" b="1" dirty="0">
                <a:solidFill>
                  <a:srgbClr val="162046"/>
                </a:solidFill>
                <a:latin typeface="Arial" panose="020B0604020202020204" pitchFamily="34" charset="0"/>
                <a:cs typeface="Arial" panose="020B0604020202020204" pitchFamily="34" charset="0"/>
              </a:rPr>
              <a:t>Требования по обеспечению готовности к отопительному периоду </a:t>
            </a:r>
          </a:p>
          <a:p>
            <a:pPr algn="ctr">
              <a:spcBef>
                <a:spcPct val="0"/>
              </a:spcBef>
            </a:pPr>
            <a:r>
              <a:rPr lang="ru-RU" sz="1400" b="1" dirty="0">
                <a:solidFill>
                  <a:srgbClr val="162046"/>
                </a:solidFill>
                <a:latin typeface="Arial" panose="020B0604020202020204" pitchFamily="34" charset="0"/>
                <a:cs typeface="Arial" panose="020B0604020202020204" pitchFamily="34" charset="0"/>
              </a:rPr>
              <a:t>(муниципальные образования)</a:t>
            </a:r>
          </a:p>
          <a:p>
            <a:pPr algn="ctr">
              <a:spcBef>
                <a:spcPct val="0"/>
              </a:spcBef>
            </a:pPr>
            <a:endParaRPr lang="ru-RU" sz="1400" b="1" dirty="0">
              <a:solidFill>
                <a:srgbClr val="162046"/>
              </a:solidFill>
              <a:latin typeface="Arial" panose="020B0604020202020204" pitchFamily="34" charset="0"/>
              <a:cs typeface="Arial" panose="020B0604020202020204" pitchFamily="34" charset="0"/>
            </a:endParaRPr>
          </a:p>
          <a:p>
            <a:pPr algn="just">
              <a:spcBef>
                <a:spcPct val="0"/>
              </a:spcBef>
            </a:pPr>
            <a:r>
              <a:rPr lang="ru-RU" sz="1400" dirty="0">
                <a:solidFill>
                  <a:srgbClr val="162046"/>
                </a:solidFill>
                <a:latin typeface="Arial" panose="020B0604020202020204" pitchFamily="34" charset="0"/>
                <a:cs typeface="Arial" panose="020B0604020202020204" pitchFamily="34" charset="0"/>
              </a:rPr>
              <a:t>8. В целях обеспечения готовности к отопительному периоду муниципальные образования обязаны:</a:t>
            </a:r>
          </a:p>
          <a:p>
            <a:pPr algn="just">
              <a:spcBef>
                <a:spcPct val="0"/>
              </a:spcBef>
            </a:pPr>
            <a:r>
              <a:rPr lang="ru-RU" sz="1400" dirty="0">
                <a:solidFill>
                  <a:srgbClr val="162046"/>
                </a:solidFill>
                <a:latin typeface="Arial" panose="020B0604020202020204" pitchFamily="34" charset="0"/>
                <a:cs typeface="Arial" panose="020B0604020202020204" pitchFamily="34" charset="0"/>
              </a:rPr>
              <a:t>8.1. Выполнить требования, установленные </a:t>
            </a:r>
            <a:r>
              <a:rPr lang="ru-RU" sz="1400" u="sng" dirty="0">
                <a:solidFill>
                  <a:srgbClr val="162046"/>
                </a:solidFill>
                <a:latin typeface="Arial" panose="020B0604020202020204" pitchFamily="34" charset="0"/>
                <a:cs typeface="Arial" panose="020B0604020202020204" pitchFamily="34" charset="0"/>
              </a:rPr>
              <a:t>частью 3 статьи 20 </a:t>
            </a:r>
            <a:r>
              <a:rPr lang="ru-RU" sz="1400" dirty="0">
                <a:solidFill>
                  <a:srgbClr val="162046"/>
                </a:solidFill>
                <a:latin typeface="Arial" panose="020B0604020202020204" pitchFamily="34" charset="0"/>
                <a:cs typeface="Arial" panose="020B0604020202020204" pitchFamily="34" charset="0"/>
              </a:rPr>
              <a:t>Федерального закона о</a:t>
            </a:r>
          </a:p>
          <a:p>
            <a:pPr algn="just">
              <a:spcBef>
                <a:spcPct val="0"/>
              </a:spcBef>
            </a:pPr>
            <a:r>
              <a:rPr lang="ru-RU" sz="1400" dirty="0">
                <a:solidFill>
                  <a:srgbClr val="162046"/>
                </a:solidFill>
                <a:latin typeface="Arial" panose="020B0604020202020204" pitchFamily="34" charset="0"/>
                <a:cs typeface="Arial" panose="020B0604020202020204" pitchFamily="34" charset="0"/>
              </a:rPr>
              <a:t>теплоснабжении.*</a:t>
            </a:r>
          </a:p>
          <a:p>
            <a:pPr algn="just">
              <a:spcBef>
                <a:spcPct val="0"/>
              </a:spcBef>
            </a:pPr>
            <a:r>
              <a:rPr lang="ru-RU" sz="1400" dirty="0">
                <a:solidFill>
                  <a:srgbClr val="162046"/>
                </a:solidFill>
                <a:latin typeface="Arial" panose="020B0604020202020204" pitchFamily="34" charset="0"/>
                <a:cs typeface="Arial" panose="020B0604020202020204" pitchFamily="34" charset="0"/>
              </a:rPr>
              <a:t>8.2. </a:t>
            </a:r>
            <a:r>
              <a:rPr lang="ru-RU" sz="1400" b="1" dirty="0">
                <a:solidFill>
                  <a:srgbClr val="162046"/>
                </a:solidFill>
                <a:latin typeface="Arial" panose="020B0604020202020204" pitchFamily="34" charset="0"/>
                <a:cs typeface="Arial" panose="020B0604020202020204" pitchFamily="34" charset="0"/>
              </a:rPr>
              <a:t>Осуществить оценку обеспечения готовности к отопительному периоду лицами, </a:t>
            </a:r>
            <a:r>
              <a:rPr lang="ru-RU" sz="1400" dirty="0">
                <a:solidFill>
                  <a:srgbClr val="162046"/>
                </a:solidFill>
                <a:latin typeface="Arial" panose="020B0604020202020204" pitchFamily="34" charset="0"/>
                <a:cs typeface="Arial" panose="020B0604020202020204" pitchFamily="34" charset="0"/>
              </a:rPr>
              <a:t>указанными </a:t>
            </a:r>
            <a:r>
              <a:rPr lang="ru-RU" sz="1400" u="sng" dirty="0">
                <a:solidFill>
                  <a:srgbClr val="162046"/>
                </a:solidFill>
                <a:latin typeface="Arial" panose="020B0604020202020204" pitchFamily="34" charset="0"/>
                <a:cs typeface="Arial" panose="020B0604020202020204" pitchFamily="34" charset="0"/>
              </a:rPr>
              <a:t>в подпунктах 1.2</a:t>
            </a:r>
            <a:r>
              <a:rPr lang="ru-RU" sz="1400" dirty="0">
                <a:solidFill>
                  <a:srgbClr val="162046"/>
                </a:solidFill>
                <a:latin typeface="Arial" panose="020B0604020202020204" pitchFamily="34" charset="0"/>
                <a:cs typeface="Arial" panose="020B0604020202020204" pitchFamily="34" charset="0"/>
              </a:rPr>
              <a:t> - </a:t>
            </a:r>
            <a:r>
              <a:rPr lang="ru-RU" sz="1400" u="sng" dirty="0">
                <a:solidFill>
                  <a:srgbClr val="162046"/>
                </a:solidFill>
                <a:latin typeface="Arial" panose="020B0604020202020204" pitchFamily="34" charset="0"/>
                <a:cs typeface="Arial" panose="020B0604020202020204" pitchFamily="34" charset="0"/>
              </a:rPr>
              <a:t>1.6 пункта 1 </a:t>
            </a:r>
            <a:r>
              <a:rPr lang="ru-RU" sz="1400" dirty="0">
                <a:solidFill>
                  <a:srgbClr val="162046"/>
                </a:solidFill>
                <a:latin typeface="Arial" panose="020B0604020202020204" pitchFamily="34" charset="0"/>
                <a:cs typeface="Arial" panose="020B0604020202020204" pitchFamily="34" charset="0"/>
              </a:rPr>
              <a:t>**настоящих Правил, в соответствии с Порядком проведения оценки обеспечения готовности к отопительному периоду, содержащимся в </a:t>
            </a:r>
            <a:r>
              <a:rPr lang="ru-RU" sz="1400" u="sng" dirty="0">
                <a:solidFill>
                  <a:srgbClr val="162046"/>
                </a:solidFill>
                <a:latin typeface="Arial" panose="020B0604020202020204" pitchFamily="34" charset="0"/>
                <a:cs typeface="Arial" panose="020B0604020202020204" pitchFamily="34" charset="0"/>
              </a:rPr>
              <a:t>приложении № 2</a:t>
            </a:r>
            <a:r>
              <a:rPr lang="ru-RU" sz="1400" dirty="0">
                <a:solidFill>
                  <a:srgbClr val="162046"/>
                </a:solidFill>
                <a:latin typeface="Arial" panose="020B0604020202020204" pitchFamily="34" charset="0"/>
                <a:cs typeface="Arial" panose="020B0604020202020204" pitchFamily="34" charset="0"/>
              </a:rPr>
              <a:t> ***к настоящему приказу.</a:t>
            </a:r>
          </a:p>
          <a:p>
            <a:pPr algn="just">
              <a:spcBef>
                <a:spcPct val="0"/>
              </a:spcBef>
            </a:pPr>
            <a:r>
              <a:rPr lang="ru-RU" sz="1400" dirty="0">
                <a:solidFill>
                  <a:srgbClr val="162046"/>
                </a:solidFill>
                <a:latin typeface="Arial" panose="020B0604020202020204" pitchFamily="34" charset="0"/>
                <a:cs typeface="Arial" panose="020B0604020202020204" pitchFamily="34" charset="0"/>
              </a:rPr>
              <a:t>8.3. Подготовить и представить комиссии по проведению оценки обеспечения готовности к отопительному периоду документы, подтверждающие выполнение требований, установленных </a:t>
            </a:r>
            <a:r>
              <a:rPr lang="ru-RU" sz="1400" u="sng" dirty="0">
                <a:solidFill>
                  <a:srgbClr val="162046"/>
                </a:solidFill>
                <a:latin typeface="Arial" panose="020B0604020202020204" pitchFamily="34" charset="0"/>
                <a:cs typeface="Arial" panose="020B0604020202020204" pitchFamily="34" charset="0"/>
              </a:rPr>
              <a:t>подпунктами 8.1, 8.2 пункта 8 </a:t>
            </a:r>
            <a:r>
              <a:rPr lang="ru-RU" sz="1400" dirty="0">
                <a:solidFill>
                  <a:srgbClr val="162046"/>
                </a:solidFill>
                <a:latin typeface="Arial" panose="020B0604020202020204" pitchFamily="34" charset="0"/>
                <a:cs typeface="Arial" panose="020B0604020202020204" pitchFamily="34" charset="0"/>
              </a:rPr>
              <a:t>настоящих Правил</a:t>
            </a:r>
          </a:p>
          <a:p>
            <a:pPr algn="just">
              <a:spcBef>
                <a:spcPct val="0"/>
              </a:spcBef>
            </a:pPr>
            <a:endParaRPr lang="ru-RU" sz="1400" dirty="0">
              <a:solidFill>
                <a:srgbClr val="162046"/>
              </a:solidFill>
              <a:latin typeface="Arial" panose="020B0604020202020204" pitchFamily="34" charset="0"/>
              <a:cs typeface="Arial" panose="020B0604020202020204" pitchFamily="34" charset="0"/>
            </a:endParaRPr>
          </a:p>
          <a:p>
            <a:pPr algn="just">
              <a:spcBef>
                <a:spcPct val="0"/>
              </a:spcBef>
            </a:pPr>
            <a:r>
              <a:rPr lang="ru-RU" sz="1400" dirty="0">
                <a:solidFill>
                  <a:srgbClr val="162046"/>
                </a:solidFill>
                <a:latin typeface="Arial" panose="020B0604020202020204" pitchFamily="34" charset="0"/>
                <a:cs typeface="Arial" panose="020B0604020202020204" pitchFamily="34" charset="0"/>
              </a:rPr>
              <a:t>*муниципальные образования обязаны иметь порядок (план) действий по ликвидации</a:t>
            </a:r>
          </a:p>
          <a:p>
            <a:pPr algn="just">
              <a:spcBef>
                <a:spcPct val="0"/>
              </a:spcBef>
            </a:pPr>
            <a:r>
              <a:rPr lang="ru-RU" sz="1400" dirty="0">
                <a:solidFill>
                  <a:srgbClr val="162046"/>
                </a:solidFill>
                <a:latin typeface="Arial" panose="020B0604020202020204" pitchFamily="34" charset="0"/>
                <a:cs typeface="Arial" panose="020B0604020202020204" pitchFamily="34" charset="0"/>
              </a:rPr>
              <a:t>последствий аварийных ситуаций…</a:t>
            </a:r>
          </a:p>
          <a:p>
            <a:pPr algn="just">
              <a:spcBef>
                <a:spcPct val="0"/>
              </a:spcBef>
            </a:pPr>
            <a:endParaRPr lang="ru-RU" sz="1400" dirty="0">
              <a:solidFill>
                <a:srgbClr val="162046"/>
              </a:solidFill>
              <a:latin typeface="Arial" panose="020B0604020202020204" pitchFamily="34" charset="0"/>
              <a:cs typeface="Arial" panose="020B0604020202020204" pitchFamily="34" charset="0"/>
            </a:endParaRPr>
          </a:p>
          <a:p>
            <a:pPr algn="just">
              <a:spcBef>
                <a:spcPct val="0"/>
              </a:spcBef>
            </a:pPr>
            <a:r>
              <a:rPr lang="ru-RU" sz="1400" dirty="0">
                <a:solidFill>
                  <a:srgbClr val="162046"/>
                </a:solidFill>
                <a:latin typeface="Arial" panose="020B0604020202020204" pitchFamily="34" charset="0"/>
                <a:cs typeface="Arial" panose="020B0604020202020204" pitchFamily="34" charset="0"/>
              </a:rPr>
              <a:t>** теплоснабжающие, теплосетевые организации, потребители тепловой энергии, УК, ТСЖ,</a:t>
            </a:r>
          </a:p>
          <a:p>
            <a:pPr algn="just">
              <a:spcBef>
                <a:spcPct val="0"/>
              </a:spcBef>
            </a:pPr>
            <a:r>
              <a:rPr lang="ru-RU" sz="1400" dirty="0">
                <a:solidFill>
                  <a:srgbClr val="162046"/>
                </a:solidFill>
                <a:latin typeface="Arial" panose="020B0604020202020204" pitchFamily="34" charset="0"/>
                <a:cs typeface="Arial" panose="020B0604020202020204" pitchFamily="34" charset="0"/>
              </a:rPr>
              <a:t>обслуживающие организации, владельцы теплосетей (все, кроме ОМСУ)</a:t>
            </a:r>
          </a:p>
          <a:p>
            <a:pPr algn="just">
              <a:spcBef>
                <a:spcPct val="0"/>
              </a:spcBef>
            </a:pPr>
            <a:endParaRPr lang="ru-RU" sz="1400" dirty="0">
              <a:solidFill>
                <a:srgbClr val="162046"/>
              </a:solidFill>
              <a:latin typeface="Arial" panose="020B0604020202020204" pitchFamily="34" charset="0"/>
              <a:cs typeface="Arial" panose="020B0604020202020204" pitchFamily="34" charset="0"/>
            </a:endParaRPr>
          </a:p>
          <a:p>
            <a:pPr algn="just">
              <a:spcBef>
                <a:spcPct val="0"/>
              </a:spcBef>
            </a:pPr>
            <a:r>
              <a:rPr lang="ru-RU" sz="1400" dirty="0">
                <a:solidFill>
                  <a:srgbClr val="162046"/>
                </a:solidFill>
                <a:latin typeface="Arial" panose="020B0604020202020204" pitchFamily="34" charset="0"/>
                <a:cs typeface="Arial" panose="020B0604020202020204" pitchFamily="34" charset="0"/>
              </a:rPr>
              <a:t>*** сам порядок оценки обеспечения готовности (приложение к приказу)</a:t>
            </a:r>
          </a:p>
        </p:txBody>
      </p:sp>
    </p:spTree>
    <p:extLst>
      <p:ext uri="{BB962C8B-B14F-4D97-AF65-F5344CB8AC3E}">
        <p14:creationId xmlns:p14="http://schemas.microsoft.com/office/powerpoint/2010/main" val="1276827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1BD840D-AAD4-4B19-A24B-AC19612B3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07"/>
            <a:ext cx="12192000" cy="6860607"/>
          </a:xfrm>
          <a:prstGeom prst="rect">
            <a:avLst/>
          </a:prstGeom>
        </p:spPr>
      </p:pic>
      <p:sp>
        <p:nvSpPr>
          <p:cNvPr id="2" name="Заголовок 1">
            <a:extLst>
              <a:ext uri="{FF2B5EF4-FFF2-40B4-BE49-F238E27FC236}">
                <a16:creationId xmlns:a16="http://schemas.microsoft.com/office/drawing/2014/main" id="{0A971504-FE00-4302-B7D0-4EF105F2BC60}"/>
              </a:ext>
            </a:extLst>
          </p:cNvPr>
          <p:cNvSpPr>
            <a:spLocks noGrp="1"/>
          </p:cNvSpPr>
          <p:nvPr>
            <p:ph type="ctrTitle"/>
          </p:nvPr>
        </p:nvSpPr>
        <p:spPr>
          <a:xfrm>
            <a:off x="389106" y="428456"/>
            <a:ext cx="1018162" cy="284905"/>
          </a:xfrm>
        </p:spPr>
        <p:txBody>
          <a:bodyPr>
            <a:normAutofit/>
          </a:bodyPr>
          <a:lstStyle/>
          <a:p>
            <a:pPr algn="l"/>
            <a:r>
              <a:rPr lang="ru-RU" sz="1200" dirty="0">
                <a:solidFill>
                  <a:srgbClr val="162046"/>
                </a:solidFill>
                <a:latin typeface="PT Astra Serif" panose="020A0603040505020204" pitchFamily="18" charset="-52"/>
                <a:ea typeface="PT Astra Serif" panose="020A0603040505020204" pitchFamily="18" charset="-52"/>
              </a:rPr>
              <a:t>2025</a:t>
            </a:r>
            <a:r>
              <a:rPr lang="en-US" sz="1200" dirty="0">
                <a:solidFill>
                  <a:srgbClr val="162046"/>
                </a:solidFill>
                <a:latin typeface="Century Gothic" panose="020B0502020202020204" pitchFamily="34" charset="0"/>
              </a:rPr>
              <a:t>|</a:t>
            </a:r>
            <a:endParaRPr lang="ru-RU" sz="1200" dirty="0">
              <a:solidFill>
                <a:srgbClr val="162046"/>
              </a:solidFill>
              <a:latin typeface="Century Gothic" panose="020B0502020202020204" pitchFamily="34" charset="0"/>
            </a:endParaRPr>
          </a:p>
        </p:txBody>
      </p:sp>
      <p:sp>
        <p:nvSpPr>
          <p:cNvPr id="3" name="Подзаголовок 2">
            <a:extLst>
              <a:ext uri="{FF2B5EF4-FFF2-40B4-BE49-F238E27FC236}">
                <a16:creationId xmlns:a16="http://schemas.microsoft.com/office/drawing/2014/main" id="{F5F59A9A-28FB-4E42-BEC2-C28E32563A2E}"/>
              </a:ext>
            </a:extLst>
          </p:cNvPr>
          <p:cNvSpPr>
            <a:spLocks noGrp="1"/>
          </p:cNvSpPr>
          <p:nvPr>
            <p:ph type="subTitle" idx="1"/>
          </p:nvPr>
        </p:nvSpPr>
        <p:spPr>
          <a:xfrm>
            <a:off x="11600232" y="6306328"/>
            <a:ext cx="319393" cy="379817"/>
          </a:xfrm>
        </p:spPr>
        <p:txBody>
          <a:bodyPr>
            <a:normAutofit/>
          </a:bodyPr>
          <a:lstStyle/>
          <a:p>
            <a:r>
              <a:rPr lang="ru-RU" sz="2000" b="1" dirty="0">
                <a:solidFill>
                  <a:schemeClr val="bg1"/>
                </a:solidFill>
                <a:latin typeface="Century Gothic" panose="020B0502020202020204" pitchFamily="34" charset="0"/>
              </a:rPr>
              <a:t>2</a:t>
            </a:r>
          </a:p>
        </p:txBody>
      </p:sp>
      <p:sp>
        <p:nvSpPr>
          <p:cNvPr id="9" name="Прямоугольник 8"/>
          <p:cNvSpPr/>
          <p:nvPr/>
        </p:nvSpPr>
        <p:spPr>
          <a:xfrm>
            <a:off x="540774" y="924232"/>
            <a:ext cx="11198943" cy="5262979"/>
          </a:xfrm>
          <a:prstGeom prst="rect">
            <a:avLst/>
          </a:prstGeom>
        </p:spPr>
        <p:txBody>
          <a:bodyPr wrap="square">
            <a:spAutoFit/>
          </a:bodyPr>
          <a:lstStyle/>
          <a:p>
            <a:pPr algn="just">
              <a:spcBef>
                <a:spcPct val="0"/>
              </a:spcBef>
            </a:pPr>
            <a:r>
              <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rPr>
              <a:t>Жилищный кодекс Российской Федерации от 29.12.2004 № 188-ФЗ</a:t>
            </a:r>
          </a:p>
          <a:p>
            <a:pPr algn="just">
              <a:spcBef>
                <a:spcPct val="0"/>
              </a:spcBef>
            </a:pPr>
            <a:endPar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endParaRPr>
          </a:p>
          <a:p>
            <a:pPr algn="just">
              <a:spcBef>
                <a:spcPct val="0"/>
              </a:spcBef>
            </a:pPr>
            <a:r>
              <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rPr>
              <a:t>Федеральный закон № 190 «О теплоснабжении» (в НОВОЙ редакции)</a:t>
            </a:r>
          </a:p>
          <a:p>
            <a:pPr algn="just">
              <a:spcBef>
                <a:spcPct val="0"/>
              </a:spcBef>
            </a:pPr>
            <a:endPar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endParaRPr>
          </a:p>
          <a:p>
            <a:pPr algn="just">
              <a:spcBef>
                <a:spcPct val="0"/>
              </a:spcBef>
            </a:pPr>
            <a:r>
              <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rPr>
              <a:t>Федеральный закон от 26.03.2003 № 35-ФЗ (ред. от 25.10.2024) «Об электроэнергетике» (с изм. и доп., вступ. в силу с 01.01.2025)</a:t>
            </a:r>
          </a:p>
          <a:p>
            <a:pPr algn="just">
              <a:spcBef>
                <a:spcPct val="0"/>
              </a:spcBef>
            </a:pPr>
            <a:endParaRPr lang="ru-RU" sz="1600" u="sng" dirty="0">
              <a:solidFill>
                <a:srgbClr val="162046"/>
              </a:solidFill>
              <a:latin typeface="Arial" panose="020B0604020202020204" pitchFamily="34" charset="0"/>
              <a:ea typeface="PT Astra Serif" panose="020A0603040505020204" pitchFamily="18" charset="-52"/>
              <a:cs typeface="Arial" panose="020B0604020202020204" pitchFamily="34" charset="0"/>
            </a:endParaRPr>
          </a:p>
          <a:p>
            <a:pPr algn="just">
              <a:spcBef>
                <a:spcPct val="0"/>
              </a:spcBef>
            </a:pPr>
            <a:r>
              <a:rPr lang="ru-RU" sz="1600" u="sng" dirty="0">
                <a:solidFill>
                  <a:srgbClr val="162046"/>
                </a:solidFill>
                <a:latin typeface="Arial" panose="020B0604020202020204" pitchFamily="34" charset="0"/>
                <a:ea typeface="PT Astra Serif" panose="020A0603040505020204" pitchFamily="18" charset="-52"/>
                <a:cs typeface="Arial" panose="020B0604020202020204" pitchFamily="34" charset="0"/>
              </a:rPr>
              <a:t>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a:t>
            </a:r>
          </a:p>
          <a:p>
            <a:pPr algn="just">
              <a:spcBef>
                <a:spcPct val="0"/>
              </a:spcBef>
            </a:pPr>
            <a:endPar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endParaRPr>
          </a:p>
          <a:p>
            <a:pPr algn="just">
              <a:spcBef>
                <a:spcPct val="0"/>
              </a:spcBef>
            </a:pPr>
            <a:r>
              <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rPr>
              <a:t>Постановление Госстроя РФ от 27.09.2003 № 170 «Об утверждении Правил и норм технической эксплуатации жилищного фонда»</a:t>
            </a:r>
          </a:p>
          <a:p>
            <a:pPr algn="just">
              <a:spcBef>
                <a:spcPct val="0"/>
              </a:spcBef>
            </a:pPr>
            <a:endPar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endParaRPr>
          </a:p>
          <a:p>
            <a:pPr algn="just">
              <a:spcBef>
                <a:spcPct val="0"/>
              </a:spcBef>
            </a:pPr>
            <a:r>
              <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rPr>
              <a:t>Постановление Правительства РФ от 03.04.2013 № 290 «О минимальном перечне услуг и работ, необходимых для обеспечения надлежащего содержания общего имущества в многоквартирном доме, и порядке их оказания и выполнения» </a:t>
            </a:r>
          </a:p>
          <a:p>
            <a:pPr algn="just">
              <a:spcBef>
                <a:spcPct val="0"/>
              </a:spcBef>
            </a:pPr>
            <a:endPar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endParaRPr>
          </a:p>
          <a:p>
            <a:pPr algn="just">
              <a:spcBef>
                <a:spcPct val="0"/>
              </a:spcBef>
            </a:pPr>
            <a:r>
              <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rPr>
              <a:t>Постановление Правительства РФ от 13.08.2006 № 491 «Об утверждении Правил содержания общего имущества в многоквартирном доме и правил изменения размера платы за содержание жилого помещения в случае оказания услуг и выполнения работ по управлению, содержанию и ремонту общего имущества в многоквартирном доме ненадлежащего качества и (или) с перерывами, превышающими установленную продолжительность»</a:t>
            </a:r>
          </a:p>
        </p:txBody>
      </p:sp>
      <p:sp>
        <p:nvSpPr>
          <p:cNvPr id="18" name="Заголовок 1">
            <a:extLst>
              <a:ext uri="{FF2B5EF4-FFF2-40B4-BE49-F238E27FC236}">
                <a16:creationId xmlns:a16="http://schemas.microsoft.com/office/drawing/2014/main" id="{5339180E-4A01-4D66-A811-4B8E09C4460A}"/>
              </a:ext>
            </a:extLst>
          </p:cNvPr>
          <p:cNvSpPr txBox="1">
            <a:spLocks/>
          </p:cNvSpPr>
          <p:nvPr/>
        </p:nvSpPr>
        <p:spPr>
          <a:xfrm>
            <a:off x="1407268" y="441960"/>
            <a:ext cx="9519812" cy="6011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4000" b="1" dirty="0">
                <a:solidFill>
                  <a:srgbClr val="0070C0"/>
                </a:solidFill>
                <a:latin typeface="PT Astra Serif" panose="020A0603040505020204" pitchFamily="18" charset="-52"/>
                <a:ea typeface="PT Astra Serif" panose="020A0603040505020204" pitchFamily="18" charset="-52"/>
              </a:rPr>
              <a:t>НОРМАТИВНО-ПРАВОВЫЕ АКТЫ</a:t>
            </a:r>
          </a:p>
        </p:txBody>
      </p:sp>
    </p:spTree>
    <p:extLst>
      <p:ext uri="{BB962C8B-B14F-4D97-AF65-F5344CB8AC3E}">
        <p14:creationId xmlns:p14="http://schemas.microsoft.com/office/powerpoint/2010/main" val="4079691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AF0E9-9829-BA24-302C-1472393A7382}"/>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1EEEB55B-14B2-5D71-0A6A-EF2FCD9033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08"/>
            <a:ext cx="12192000" cy="6860607"/>
          </a:xfrm>
          <a:prstGeom prst="rect">
            <a:avLst/>
          </a:prstGeom>
        </p:spPr>
      </p:pic>
      <p:pic>
        <p:nvPicPr>
          <p:cNvPr id="11" name="Рисунок 10">
            <a:extLst>
              <a:ext uri="{FF2B5EF4-FFF2-40B4-BE49-F238E27FC236}">
                <a16:creationId xmlns:a16="http://schemas.microsoft.com/office/drawing/2014/main" id="{61F88B1D-A858-A044-5042-89FD236FC0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0877" y="0"/>
            <a:ext cx="3401886" cy="6858001"/>
          </a:xfrm>
          <a:prstGeom prst="rect">
            <a:avLst/>
          </a:prstGeom>
        </p:spPr>
      </p:pic>
      <p:sp>
        <p:nvSpPr>
          <p:cNvPr id="2" name="Заголовок 1">
            <a:extLst>
              <a:ext uri="{FF2B5EF4-FFF2-40B4-BE49-F238E27FC236}">
                <a16:creationId xmlns:a16="http://schemas.microsoft.com/office/drawing/2014/main" id="{AF77BCDC-9E3E-A234-C2F5-2BAB6838B6E5}"/>
              </a:ext>
            </a:extLst>
          </p:cNvPr>
          <p:cNvSpPr>
            <a:spLocks noGrp="1"/>
          </p:cNvSpPr>
          <p:nvPr>
            <p:ph type="ctrTitle"/>
          </p:nvPr>
        </p:nvSpPr>
        <p:spPr>
          <a:xfrm>
            <a:off x="297180" y="228600"/>
            <a:ext cx="8227388"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13" name="Подзаголовок 2">
            <a:extLst>
              <a:ext uri="{FF2B5EF4-FFF2-40B4-BE49-F238E27FC236}">
                <a16:creationId xmlns:a16="http://schemas.microsoft.com/office/drawing/2014/main" id="{7159F2A8-BAA4-5840-D8A5-1DAA2622A6F6}"/>
              </a:ext>
            </a:extLst>
          </p:cNvPr>
          <p:cNvSpPr txBox="1">
            <a:spLocks/>
          </p:cNvSpPr>
          <p:nvPr/>
        </p:nvSpPr>
        <p:spPr>
          <a:xfrm>
            <a:off x="11667392" y="6294503"/>
            <a:ext cx="524607" cy="3798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19</a:t>
            </a:r>
          </a:p>
        </p:txBody>
      </p:sp>
      <p:sp>
        <p:nvSpPr>
          <p:cNvPr id="8" name="Прямоугольник 7">
            <a:extLst>
              <a:ext uri="{FF2B5EF4-FFF2-40B4-BE49-F238E27FC236}">
                <a16:creationId xmlns:a16="http://schemas.microsoft.com/office/drawing/2014/main" id="{D793B289-4B46-E336-DC13-329CD51F491E}"/>
              </a:ext>
            </a:extLst>
          </p:cNvPr>
          <p:cNvSpPr/>
          <p:nvPr/>
        </p:nvSpPr>
        <p:spPr>
          <a:xfrm>
            <a:off x="206477" y="1524000"/>
            <a:ext cx="8444582" cy="4678204"/>
          </a:xfrm>
          <a:prstGeom prst="rect">
            <a:avLst/>
          </a:prstGeom>
        </p:spPr>
        <p:txBody>
          <a:bodyPr wrap="square">
            <a:spAutoFit/>
          </a:bodyPr>
          <a:lstStyle/>
          <a:p>
            <a:pPr algn="ctr">
              <a:spcBef>
                <a:spcPct val="0"/>
              </a:spcBef>
            </a:pPr>
            <a:r>
              <a:rPr lang="ru-RU" sz="1400" b="1" dirty="0">
                <a:solidFill>
                  <a:srgbClr val="162046"/>
                </a:solidFill>
                <a:latin typeface="Arial" panose="020B0604020202020204" pitchFamily="34" charset="0"/>
                <a:cs typeface="Arial" panose="020B0604020202020204" pitchFamily="34" charset="0"/>
              </a:rPr>
              <a:t>Требования по обеспечению готовности</a:t>
            </a:r>
          </a:p>
          <a:p>
            <a:pPr algn="ctr">
              <a:spcBef>
                <a:spcPct val="0"/>
              </a:spcBef>
            </a:pPr>
            <a:r>
              <a:rPr lang="ru-RU" sz="1400" b="1" dirty="0">
                <a:solidFill>
                  <a:srgbClr val="162046"/>
                </a:solidFill>
                <a:latin typeface="Arial" panose="020B0604020202020204" pitchFamily="34" charset="0"/>
                <a:cs typeface="Arial" panose="020B0604020202020204" pitchFamily="34" charset="0"/>
              </a:rPr>
              <a:t>к отопительному периоду (муниципальные образования)</a:t>
            </a:r>
          </a:p>
          <a:p>
            <a:pPr algn="just">
              <a:spcBef>
                <a:spcPct val="0"/>
              </a:spcBef>
            </a:pPr>
            <a:r>
              <a:rPr lang="ru-RU" sz="1350" dirty="0">
                <a:solidFill>
                  <a:srgbClr val="162046"/>
                </a:solidFill>
                <a:latin typeface="Arial" panose="020B0604020202020204" pitchFamily="34" charset="0"/>
                <a:cs typeface="Arial" panose="020B0604020202020204" pitchFamily="34" charset="0"/>
              </a:rPr>
              <a:t>8.3.1. Утвержденный (актуализированный) порядок (план) действий по ликвидации последствий аварийных ситуаций в сфере теплоснабжения в муниципальном образовании (в том числе с применением электронного моделирования аварийных ситуаций).</a:t>
            </a:r>
          </a:p>
          <a:p>
            <a:pPr algn="just">
              <a:spcBef>
                <a:spcPct val="0"/>
              </a:spcBef>
            </a:pPr>
            <a:r>
              <a:rPr lang="ru-RU" sz="1350" dirty="0">
                <a:solidFill>
                  <a:srgbClr val="162046"/>
                </a:solidFill>
                <a:latin typeface="Arial" panose="020B0604020202020204" pitchFamily="34" charset="0"/>
                <a:cs typeface="Arial" panose="020B0604020202020204" pitchFamily="34" charset="0"/>
              </a:rPr>
              <a:t>       Порядок (план) действий по ликвидации последствий аварийных ситуаций при теплоснабжении в муниципальном образовании подлежит </a:t>
            </a:r>
            <a:r>
              <a:rPr lang="ru-RU" sz="1350" b="1" dirty="0">
                <a:solidFill>
                  <a:srgbClr val="162046"/>
                </a:solidFill>
                <a:latin typeface="Arial" panose="020B0604020202020204" pitchFamily="34" charset="0"/>
                <a:cs typeface="Arial" panose="020B0604020202020204" pitchFamily="34" charset="0"/>
              </a:rPr>
              <a:t>ежегодной актуализации</a:t>
            </a:r>
            <a:r>
              <a:rPr lang="ru-RU" sz="1350" dirty="0">
                <a:solidFill>
                  <a:srgbClr val="162046"/>
                </a:solidFill>
                <a:latin typeface="Arial" panose="020B0604020202020204" pitchFamily="34" charset="0"/>
                <a:cs typeface="Arial" panose="020B0604020202020204" pitchFamily="34" charset="0"/>
              </a:rPr>
              <a:t>, утверждается муниципальным образованием </a:t>
            </a:r>
            <a:r>
              <a:rPr lang="ru-RU" sz="1350" b="1" dirty="0">
                <a:solidFill>
                  <a:srgbClr val="162046"/>
                </a:solidFill>
                <a:latin typeface="Arial" panose="020B0604020202020204" pitchFamily="34" charset="0"/>
                <a:cs typeface="Arial" panose="020B0604020202020204" pitchFamily="34" charset="0"/>
              </a:rPr>
              <a:t>до 1 апреля 2025 г</a:t>
            </a:r>
            <a:r>
              <a:rPr lang="ru-RU" sz="1350" dirty="0">
                <a:solidFill>
                  <a:srgbClr val="162046"/>
                </a:solidFill>
                <a:latin typeface="Arial" panose="020B0604020202020204" pitchFamily="34" charset="0"/>
                <a:cs typeface="Arial" panose="020B0604020202020204" pitchFamily="34" charset="0"/>
              </a:rPr>
              <a:t>. </a:t>
            </a:r>
            <a:r>
              <a:rPr lang="ru-RU" sz="1350" b="1" dirty="0">
                <a:solidFill>
                  <a:srgbClr val="162046"/>
                </a:solidFill>
                <a:latin typeface="Arial" panose="020B0604020202020204" pitchFamily="34" charset="0"/>
                <a:cs typeface="Arial" panose="020B0604020202020204" pitchFamily="34" charset="0"/>
              </a:rPr>
              <a:t>в 2025 году</a:t>
            </a:r>
            <a:r>
              <a:rPr lang="ru-RU" sz="1350" dirty="0">
                <a:solidFill>
                  <a:srgbClr val="162046"/>
                </a:solidFill>
                <a:latin typeface="Arial" panose="020B0604020202020204" pitchFamily="34" charset="0"/>
                <a:cs typeface="Arial" panose="020B0604020202020204" pitchFamily="34" charset="0"/>
              </a:rPr>
              <a:t>, в последующих периодах утверждается </a:t>
            </a:r>
            <a:r>
              <a:rPr lang="ru-RU" sz="1350" b="1" dirty="0">
                <a:solidFill>
                  <a:srgbClr val="162046"/>
                </a:solidFill>
                <a:latin typeface="Arial" panose="020B0604020202020204" pitchFamily="34" charset="0"/>
                <a:cs typeface="Arial" panose="020B0604020202020204" pitchFamily="34" charset="0"/>
              </a:rPr>
              <a:t>до 15 февраля</a:t>
            </a:r>
            <a:r>
              <a:rPr lang="ru-RU" sz="1350" dirty="0">
                <a:solidFill>
                  <a:srgbClr val="162046"/>
                </a:solidFill>
                <a:latin typeface="Arial" panose="020B0604020202020204" pitchFamily="34" charset="0"/>
                <a:cs typeface="Arial" panose="020B0604020202020204" pitchFamily="34" charset="0"/>
              </a:rPr>
              <a:t> и должен содержать следующие сведения:</a:t>
            </a:r>
          </a:p>
          <a:p>
            <a:pPr algn="just">
              <a:spcBef>
                <a:spcPct val="0"/>
              </a:spcBef>
            </a:pPr>
            <a:r>
              <a:rPr lang="ru-RU" sz="1350" dirty="0">
                <a:solidFill>
                  <a:srgbClr val="162046"/>
                </a:solidFill>
                <a:latin typeface="Arial" panose="020B0604020202020204" pitchFamily="34" charset="0"/>
                <a:cs typeface="Arial" panose="020B0604020202020204" pitchFamily="34" charset="0"/>
              </a:rPr>
              <a:t>     - сценарии наиболее вероятных аварий и наиболее опасных по последствиям аварий, а также источники (места) их возникновения;</a:t>
            </a:r>
          </a:p>
          <a:p>
            <a:pPr algn="just">
              <a:spcBef>
                <a:spcPct val="0"/>
              </a:spcBef>
            </a:pPr>
            <a:r>
              <a:rPr lang="ru-RU" sz="1350" dirty="0">
                <a:solidFill>
                  <a:srgbClr val="162046"/>
                </a:solidFill>
                <a:latin typeface="Arial" panose="020B0604020202020204" pitchFamily="34" charset="0"/>
                <a:cs typeface="Arial" panose="020B0604020202020204" pitchFamily="34" charset="0"/>
              </a:rPr>
              <a:t>     - количество сил и средств, используемых для локализации и ликвидации последствий аварий на объекте теплоснабжения (далее - силы и средства);</a:t>
            </a:r>
          </a:p>
          <a:p>
            <a:pPr algn="just">
              <a:spcBef>
                <a:spcPct val="0"/>
              </a:spcBef>
            </a:pPr>
            <a:r>
              <a:rPr lang="ru-RU" sz="1350" dirty="0">
                <a:solidFill>
                  <a:srgbClr val="162046"/>
                </a:solidFill>
                <a:latin typeface="Arial" panose="020B0604020202020204" pitchFamily="34" charset="0"/>
                <a:cs typeface="Arial" panose="020B0604020202020204" pitchFamily="34" charset="0"/>
              </a:rPr>
              <a:t>     - порядок и процедуру организации взаимодействия сил и средств, а также организаций, функционирующих в системах теплоснабжения, на основании заключенных соглашений об управлении системами теплоснабжения в соответствии с требованиями </a:t>
            </a:r>
            <a:r>
              <a:rPr lang="ru-RU" sz="1350" u="sng" dirty="0">
                <a:solidFill>
                  <a:srgbClr val="162046"/>
                </a:solidFill>
                <a:latin typeface="Arial" panose="020B0604020202020204" pitchFamily="34" charset="0"/>
                <a:cs typeface="Arial" panose="020B0604020202020204" pitchFamily="34" charset="0"/>
              </a:rPr>
              <a:t>части 5 статьи 18 </a:t>
            </a:r>
            <a:r>
              <a:rPr lang="ru-RU" sz="1350" dirty="0">
                <a:solidFill>
                  <a:srgbClr val="162046"/>
                </a:solidFill>
                <a:latin typeface="Arial" panose="020B0604020202020204" pitchFamily="34" charset="0"/>
                <a:cs typeface="Arial" panose="020B0604020202020204" pitchFamily="34" charset="0"/>
              </a:rPr>
              <a:t>*Федерального закона о теплоснабжении;</a:t>
            </a:r>
          </a:p>
          <a:p>
            <a:pPr algn="just">
              <a:spcBef>
                <a:spcPct val="0"/>
              </a:spcBef>
            </a:pPr>
            <a:endParaRPr lang="ru-RU" sz="1350" dirty="0">
              <a:solidFill>
                <a:srgbClr val="162046"/>
              </a:solidFill>
              <a:latin typeface="Arial" panose="020B0604020202020204" pitchFamily="34" charset="0"/>
              <a:cs typeface="Arial" panose="020B0604020202020204" pitchFamily="34" charset="0"/>
            </a:endParaRPr>
          </a:p>
          <a:p>
            <a:pPr algn="just">
              <a:spcBef>
                <a:spcPct val="0"/>
              </a:spcBef>
            </a:pPr>
            <a:r>
              <a:rPr lang="ru-RU" sz="1350" dirty="0">
                <a:solidFill>
                  <a:srgbClr val="162046"/>
                </a:solidFill>
                <a:latin typeface="Arial" panose="020B0604020202020204" pitchFamily="34" charset="0"/>
                <a:cs typeface="Arial" panose="020B0604020202020204" pitchFamily="34" charset="0"/>
              </a:rPr>
              <a:t>* 5. Теплоснабжающие организации и теплосетевые организации, осуществляющие свою деятельность в одной системе теплоснабжения, ежегодно до начала отопительного периода обязаны заключать между собой соглашение об управлении системой теплоснабжения в соответствии </a:t>
            </a:r>
            <a:r>
              <a:rPr lang="ru-RU" sz="1350" u="sng" dirty="0">
                <a:solidFill>
                  <a:srgbClr val="162046"/>
                </a:solidFill>
                <a:latin typeface="Arial" panose="020B0604020202020204" pitchFamily="34" charset="0"/>
                <a:cs typeface="Arial" panose="020B0604020202020204" pitchFamily="34" charset="0"/>
              </a:rPr>
              <a:t>с правилами организации теплоснабжения, утвержденными Правительством Российской Федерации</a:t>
            </a:r>
            <a:r>
              <a:rPr lang="ru-RU" sz="1350" dirty="0">
                <a:solidFill>
                  <a:srgbClr val="162046"/>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94548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C1D88-A169-E5AE-2DED-9C79478CB8ED}"/>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35456BFF-3B03-769E-31A1-648670078C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42764" cy="6858000"/>
          </a:xfrm>
          <a:prstGeom prst="rect">
            <a:avLst/>
          </a:prstGeom>
        </p:spPr>
      </p:pic>
      <p:pic>
        <p:nvPicPr>
          <p:cNvPr id="11" name="Рисунок 10">
            <a:extLst>
              <a:ext uri="{FF2B5EF4-FFF2-40B4-BE49-F238E27FC236}">
                <a16:creationId xmlns:a16="http://schemas.microsoft.com/office/drawing/2014/main" id="{AF8BC7B4-B5CA-33FF-D467-AE761DBC01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60" y="0"/>
            <a:ext cx="3608439" cy="6858001"/>
          </a:xfrm>
          <a:prstGeom prst="rect">
            <a:avLst/>
          </a:prstGeom>
        </p:spPr>
      </p:pic>
      <p:sp>
        <p:nvSpPr>
          <p:cNvPr id="2" name="Заголовок 1">
            <a:extLst>
              <a:ext uri="{FF2B5EF4-FFF2-40B4-BE49-F238E27FC236}">
                <a16:creationId xmlns:a16="http://schemas.microsoft.com/office/drawing/2014/main" id="{F53AC1EC-FA6E-7A01-6214-DFFB58B9212E}"/>
              </a:ext>
            </a:extLst>
          </p:cNvPr>
          <p:cNvSpPr>
            <a:spLocks noGrp="1"/>
          </p:cNvSpPr>
          <p:nvPr>
            <p:ph type="ctrTitle"/>
          </p:nvPr>
        </p:nvSpPr>
        <p:spPr>
          <a:xfrm>
            <a:off x="297180" y="228600"/>
            <a:ext cx="8109401"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13" name="Подзаголовок 2">
            <a:extLst>
              <a:ext uri="{FF2B5EF4-FFF2-40B4-BE49-F238E27FC236}">
                <a16:creationId xmlns:a16="http://schemas.microsoft.com/office/drawing/2014/main" id="{30B64885-B8FF-4178-0E17-601BAAF85FD3}"/>
              </a:ext>
            </a:extLst>
          </p:cNvPr>
          <p:cNvSpPr txBox="1">
            <a:spLocks/>
          </p:cNvSpPr>
          <p:nvPr/>
        </p:nvSpPr>
        <p:spPr>
          <a:xfrm>
            <a:off x="11667392" y="6294503"/>
            <a:ext cx="475369" cy="3798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20</a:t>
            </a:r>
          </a:p>
        </p:txBody>
      </p:sp>
      <p:sp>
        <p:nvSpPr>
          <p:cNvPr id="8" name="Прямоугольник 7">
            <a:extLst>
              <a:ext uri="{FF2B5EF4-FFF2-40B4-BE49-F238E27FC236}">
                <a16:creationId xmlns:a16="http://schemas.microsoft.com/office/drawing/2014/main" id="{85485DD6-C007-770E-0ED8-E2306CAC8D1D}"/>
              </a:ext>
            </a:extLst>
          </p:cNvPr>
          <p:cNvSpPr/>
          <p:nvPr/>
        </p:nvSpPr>
        <p:spPr>
          <a:xfrm>
            <a:off x="226142" y="1402080"/>
            <a:ext cx="8267601" cy="4616648"/>
          </a:xfrm>
          <a:prstGeom prst="rect">
            <a:avLst/>
          </a:prstGeom>
        </p:spPr>
        <p:txBody>
          <a:bodyPr wrap="square">
            <a:spAutoFit/>
          </a:bodyPr>
          <a:lstStyle/>
          <a:p>
            <a:pPr algn="ctr">
              <a:spcBef>
                <a:spcPct val="0"/>
              </a:spcBef>
            </a:pPr>
            <a:r>
              <a:rPr lang="ru-RU" sz="1400" b="1" dirty="0">
                <a:solidFill>
                  <a:srgbClr val="162046"/>
                </a:solidFill>
                <a:latin typeface="Arial" panose="020B0604020202020204" pitchFamily="34" charset="0"/>
                <a:cs typeface="Arial" panose="020B0604020202020204" pitchFamily="34" charset="0"/>
              </a:rPr>
              <a:t>Требования по обеспечению готовности</a:t>
            </a:r>
          </a:p>
          <a:p>
            <a:pPr algn="ctr">
              <a:spcBef>
                <a:spcPct val="0"/>
              </a:spcBef>
            </a:pPr>
            <a:r>
              <a:rPr lang="ru-RU" sz="1400" b="1" dirty="0">
                <a:solidFill>
                  <a:srgbClr val="162046"/>
                </a:solidFill>
                <a:latin typeface="Arial" panose="020B0604020202020204" pitchFamily="34" charset="0"/>
                <a:cs typeface="Arial" panose="020B0604020202020204" pitchFamily="34" charset="0"/>
              </a:rPr>
              <a:t>к отопительному периоду (муниципальные образования)</a:t>
            </a:r>
          </a:p>
          <a:p>
            <a:pPr algn="just">
              <a:spcBef>
                <a:spcPct val="0"/>
              </a:spcBef>
            </a:pPr>
            <a:r>
              <a:rPr lang="ru-RU" sz="1400" dirty="0">
                <a:solidFill>
                  <a:srgbClr val="162046"/>
                </a:solidFill>
                <a:latin typeface="Arial" panose="020B0604020202020204" pitchFamily="34" charset="0"/>
                <a:cs typeface="Arial" panose="020B0604020202020204" pitchFamily="34" charset="0"/>
              </a:rPr>
              <a:t>8.3.1. Утвержденный (актуализированный) порядок (план) действий по ликвидации последствий аварийных ситуаций в сфере теплоснабжения в муниципальном образовании (в том числе с применением электронного моделирования аварийных ситуаций).</a:t>
            </a:r>
          </a:p>
          <a:p>
            <a:pPr algn="just">
              <a:spcBef>
                <a:spcPct val="0"/>
              </a:spcBef>
            </a:pPr>
            <a:r>
              <a:rPr lang="ru-RU" sz="1400" dirty="0">
                <a:solidFill>
                  <a:srgbClr val="162046"/>
                </a:solidFill>
                <a:latin typeface="Arial" panose="020B0604020202020204" pitchFamily="34" charset="0"/>
                <a:cs typeface="Arial" panose="020B0604020202020204" pitchFamily="34" charset="0"/>
              </a:rPr>
              <a:t>…</a:t>
            </a:r>
          </a:p>
          <a:p>
            <a:pPr algn="just">
              <a:spcBef>
                <a:spcPct val="0"/>
              </a:spcBef>
            </a:pPr>
            <a:r>
              <a:rPr lang="ru-RU" sz="1400" dirty="0">
                <a:solidFill>
                  <a:srgbClr val="162046"/>
                </a:solidFill>
                <a:latin typeface="Arial" panose="020B0604020202020204" pitchFamily="34" charset="0"/>
                <a:cs typeface="Arial" panose="020B0604020202020204" pitchFamily="34" charset="0"/>
              </a:rPr>
              <a:t>    - состав и дислокация сил и средств;</a:t>
            </a:r>
          </a:p>
          <a:p>
            <a:pPr algn="just">
              <a:spcBef>
                <a:spcPct val="0"/>
              </a:spcBef>
            </a:pPr>
            <a:r>
              <a:rPr lang="ru-RU" sz="1400" dirty="0">
                <a:solidFill>
                  <a:srgbClr val="162046"/>
                </a:solidFill>
                <a:latin typeface="Arial" panose="020B0604020202020204" pitchFamily="34" charset="0"/>
                <a:cs typeface="Arial" panose="020B0604020202020204" pitchFamily="34" charset="0"/>
              </a:rPr>
              <a:t>    - перечень мероприятий, направленных на обеспечение безопасности населения (в случае если в результате аварий на объекте теплоснабжения может возникнуть угроза безопасности населения);</a:t>
            </a:r>
          </a:p>
          <a:p>
            <a:pPr algn="just">
              <a:spcBef>
                <a:spcPct val="0"/>
              </a:spcBef>
            </a:pPr>
            <a:r>
              <a:rPr lang="ru-RU" sz="1400" dirty="0">
                <a:solidFill>
                  <a:srgbClr val="162046"/>
                </a:solidFill>
                <a:latin typeface="Arial" panose="020B0604020202020204" pitchFamily="34" charset="0"/>
                <a:cs typeface="Arial" panose="020B0604020202020204" pitchFamily="34" charset="0"/>
              </a:rPr>
              <a:t>    - порядок организации материально-технического, инженерного и финансового обеспечения операций по локализации и ликвидации аварий на объекте теплоснабжения.</a:t>
            </a:r>
          </a:p>
          <a:p>
            <a:pPr algn="just">
              <a:spcBef>
                <a:spcPct val="0"/>
              </a:spcBef>
            </a:pPr>
            <a:r>
              <a:rPr lang="ru-RU" sz="1400" dirty="0">
                <a:solidFill>
                  <a:srgbClr val="162046"/>
                </a:solidFill>
                <a:latin typeface="Arial" panose="020B0604020202020204" pitchFamily="34" charset="0"/>
                <a:cs typeface="Arial" panose="020B0604020202020204" pitchFamily="34" charset="0"/>
              </a:rPr>
              <a:t>    Порядок (план) действий по ликвидации последствий аварийных ситуаций при теплоснабжении в муниципальном образовании размещается после его утверждения (актуализации) на официальном сайте муниципального образования в информационно-телекоммуникационной сети "Интернет" в течение 5 рабочих дней со дня его утверждения (актуализации).</a:t>
            </a:r>
          </a:p>
          <a:p>
            <a:pPr algn="just">
              <a:spcBef>
                <a:spcPct val="0"/>
              </a:spcBef>
            </a:pPr>
            <a:endParaRPr lang="ru-RU" sz="1400" dirty="0">
              <a:solidFill>
                <a:srgbClr val="162046"/>
              </a:solidFill>
              <a:latin typeface="Arial" panose="020B0604020202020204" pitchFamily="34" charset="0"/>
              <a:cs typeface="Arial" panose="020B0604020202020204" pitchFamily="34" charset="0"/>
            </a:endParaRPr>
          </a:p>
          <a:p>
            <a:pPr algn="just">
              <a:spcBef>
                <a:spcPct val="0"/>
              </a:spcBef>
            </a:pPr>
            <a:r>
              <a:rPr lang="ru-RU" sz="1400" b="1" i="1" dirty="0">
                <a:solidFill>
                  <a:srgbClr val="162046"/>
                </a:solidFill>
                <a:latin typeface="Arial" panose="020B0604020202020204" pitchFamily="34" charset="0"/>
                <a:cs typeface="Arial" panose="020B0604020202020204" pitchFamily="34" charset="0"/>
              </a:rPr>
              <a:t>Не подлежат опубликованию сведения о сценариях наиболее вероятных аварий и наиболее опасных по последствиям аварий, а также источники (места) их возникновения, а также  сведения о составе и дислокации сил и средств.</a:t>
            </a:r>
          </a:p>
        </p:txBody>
      </p:sp>
    </p:spTree>
    <p:extLst>
      <p:ext uri="{BB962C8B-B14F-4D97-AF65-F5344CB8AC3E}">
        <p14:creationId xmlns:p14="http://schemas.microsoft.com/office/powerpoint/2010/main" val="3335927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1BD840D-AAD4-4B19-A24B-AC19612B3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07"/>
          </a:xfrm>
          <a:prstGeom prst="rect">
            <a:avLst/>
          </a:prstGeom>
        </p:spPr>
      </p:pic>
      <p:pic>
        <p:nvPicPr>
          <p:cNvPr id="7" name="Рисунок 6">
            <a:extLst>
              <a:ext uri="{FF2B5EF4-FFF2-40B4-BE49-F238E27FC236}">
                <a16:creationId xmlns:a16="http://schemas.microsoft.com/office/drawing/2014/main" id="{D6698630-3A2B-4B50-B37B-109445456F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561" y="0"/>
            <a:ext cx="3608439" cy="6858000"/>
          </a:xfrm>
          <a:prstGeom prst="rect">
            <a:avLst/>
          </a:prstGeom>
        </p:spPr>
      </p:pic>
      <p:sp>
        <p:nvSpPr>
          <p:cNvPr id="3" name="Подзаголовок 2">
            <a:extLst>
              <a:ext uri="{FF2B5EF4-FFF2-40B4-BE49-F238E27FC236}">
                <a16:creationId xmlns:a16="http://schemas.microsoft.com/office/drawing/2014/main" id="{F5F59A9A-28FB-4E42-BEC2-C28E32563A2E}"/>
              </a:ext>
            </a:extLst>
          </p:cNvPr>
          <p:cNvSpPr>
            <a:spLocks noGrp="1"/>
          </p:cNvSpPr>
          <p:nvPr>
            <p:ph type="subTitle" idx="1"/>
          </p:nvPr>
        </p:nvSpPr>
        <p:spPr>
          <a:xfrm>
            <a:off x="11526715" y="6306328"/>
            <a:ext cx="586627" cy="419787"/>
          </a:xfrm>
        </p:spPr>
        <p:txBody>
          <a:bodyPr>
            <a:noAutofit/>
          </a:bodyPr>
          <a:lstStyle/>
          <a:p>
            <a:r>
              <a:rPr lang="ru-RU" sz="2000" b="1" dirty="0">
                <a:solidFill>
                  <a:schemeClr val="bg1"/>
                </a:solidFill>
                <a:latin typeface="Century Gothic" panose="020B0502020202020204" pitchFamily="34" charset="0"/>
              </a:rPr>
              <a:t>21</a:t>
            </a:r>
          </a:p>
        </p:txBody>
      </p:sp>
      <p:sp>
        <p:nvSpPr>
          <p:cNvPr id="2" name="Заголовок 1">
            <a:extLst>
              <a:ext uri="{FF2B5EF4-FFF2-40B4-BE49-F238E27FC236}">
                <a16:creationId xmlns:a16="http://schemas.microsoft.com/office/drawing/2014/main" id="{EA37BEAD-8BDA-FB95-CB63-ACB1AB8EC724}"/>
              </a:ext>
            </a:extLst>
          </p:cNvPr>
          <p:cNvSpPr>
            <a:spLocks noGrp="1"/>
          </p:cNvSpPr>
          <p:nvPr>
            <p:ph type="ctrTitle"/>
          </p:nvPr>
        </p:nvSpPr>
        <p:spPr>
          <a:xfrm>
            <a:off x="297180" y="228600"/>
            <a:ext cx="8060239"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6" name="Прямоугольник 5">
            <a:extLst>
              <a:ext uri="{FF2B5EF4-FFF2-40B4-BE49-F238E27FC236}">
                <a16:creationId xmlns:a16="http://schemas.microsoft.com/office/drawing/2014/main" id="{AD32A9E7-A2B6-EA1D-C061-974970B919D7}"/>
              </a:ext>
            </a:extLst>
          </p:cNvPr>
          <p:cNvSpPr/>
          <p:nvPr/>
        </p:nvSpPr>
        <p:spPr>
          <a:xfrm>
            <a:off x="243253" y="1402079"/>
            <a:ext cx="8232153" cy="4616648"/>
          </a:xfrm>
          <a:prstGeom prst="rect">
            <a:avLst/>
          </a:prstGeom>
        </p:spPr>
        <p:txBody>
          <a:bodyPr wrap="square">
            <a:spAutoFit/>
          </a:bodyPr>
          <a:lstStyle/>
          <a:p>
            <a:pPr algn="ctr">
              <a:spcBef>
                <a:spcPct val="0"/>
              </a:spcBef>
            </a:pPr>
            <a:r>
              <a:rPr lang="ru-RU" sz="1400" b="1" dirty="0">
                <a:solidFill>
                  <a:srgbClr val="162046"/>
                </a:solidFill>
                <a:latin typeface="Arial" panose="020B0604020202020204" pitchFamily="34" charset="0"/>
                <a:cs typeface="Arial" panose="020B0604020202020204" pitchFamily="34" charset="0"/>
              </a:rPr>
              <a:t>Требования по обеспечению готовности</a:t>
            </a:r>
          </a:p>
          <a:p>
            <a:pPr algn="ctr">
              <a:spcBef>
                <a:spcPct val="0"/>
              </a:spcBef>
            </a:pPr>
            <a:r>
              <a:rPr lang="ru-RU" sz="1400" b="1" dirty="0">
                <a:solidFill>
                  <a:srgbClr val="162046"/>
                </a:solidFill>
                <a:latin typeface="Arial" panose="020B0604020202020204" pitchFamily="34" charset="0"/>
                <a:cs typeface="Arial" panose="020B0604020202020204" pitchFamily="34" charset="0"/>
              </a:rPr>
              <a:t>к отопительному периоду (муниципальные образования)</a:t>
            </a:r>
          </a:p>
          <a:p>
            <a:pPr algn="just">
              <a:spcBef>
                <a:spcPct val="0"/>
              </a:spcBef>
            </a:pPr>
            <a:r>
              <a:rPr lang="ru-RU" sz="1400" dirty="0">
                <a:solidFill>
                  <a:srgbClr val="162046"/>
                </a:solidFill>
                <a:latin typeface="Arial" panose="020B0604020202020204" pitchFamily="34" charset="0"/>
                <a:cs typeface="Arial" panose="020B0604020202020204" pitchFamily="34" charset="0"/>
              </a:rPr>
              <a:t>8.3. Подготовить и представить комиссии по проведению оценки обеспечения готовности к отопительному периоду документы, подтверждающие выполнение требований, установленных </a:t>
            </a:r>
            <a:r>
              <a:rPr lang="ru-RU" sz="1400" b="1" dirty="0">
                <a:solidFill>
                  <a:srgbClr val="162046"/>
                </a:solidFill>
                <a:latin typeface="Arial" panose="020B0604020202020204" pitchFamily="34" charset="0"/>
                <a:cs typeface="Arial" panose="020B0604020202020204" pitchFamily="34" charset="0"/>
              </a:rPr>
              <a:t>подпунктами 8.1, 8.2 пункта 8 </a:t>
            </a:r>
            <a:r>
              <a:rPr lang="ru-RU" sz="1400" dirty="0">
                <a:solidFill>
                  <a:srgbClr val="162046"/>
                </a:solidFill>
                <a:latin typeface="Arial" panose="020B0604020202020204" pitchFamily="34" charset="0"/>
                <a:cs typeface="Arial" panose="020B0604020202020204" pitchFamily="34" charset="0"/>
              </a:rPr>
              <a:t>настоящих Правил, в том числе:</a:t>
            </a:r>
          </a:p>
          <a:p>
            <a:pPr algn="just">
              <a:spcBef>
                <a:spcPct val="0"/>
              </a:spcBef>
            </a:pPr>
            <a:r>
              <a:rPr lang="ru-RU" sz="1400" dirty="0">
                <a:solidFill>
                  <a:srgbClr val="162046"/>
                </a:solidFill>
                <a:latin typeface="Arial" panose="020B0604020202020204" pitchFamily="34" charset="0"/>
                <a:cs typeface="Arial" panose="020B0604020202020204" pitchFamily="34" charset="0"/>
              </a:rPr>
              <a:t>…</a:t>
            </a:r>
          </a:p>
          <a:p>
            <a:pPr algn="just">
              <a:spcBef>
                <a:spcPct val="0"/>
              </a:spcBef>
            </a:pPr>
            <a:r>
              <a:rPr lang="ru-RU" sz="1400" dirty="0">
                <a:solidFill>
                  <a:srgbClr val="162046"/>
                </a:solidFill>
                <a:latin typeface="Arial" panose="020B0604020202020204" pitchFamily="34" charset="0"/>
                <a:cs typeface="Arial" panose="020B0604020202020204" pitchFamily="34" charset="0"/>
              </a:rPr>
              <a:t>8.3.2. Утвержденную (актуализированную) схему теплоснабжения в соответствии с требованиями </a:t>
            </a:r>
            <a:r>
              <a:rPr lang="ru-RU" sz="1400" u="sng" dirty="0">
                <a:solidFill>
                  <a:srgbClr val="162046"/>
                </a:solidFill>
                <a:latin typeface="Arial" panose="020B0604020202020204" pitchFamily="34" charset="0"/>
                <a:cs typeface="Arial" panose="020B0604020202020204" pitchFamily="34" charset="0"/>
              </a:rPr>
              <a:t>постановления</a:t>
            </a:r>
            <a:r>
              <a:rPr lang="ru-RU" sz="1400" dirty="0">
                <a:solidFill>
                  <a:srgbClr val="162046"/>
                </a:solidFill>
                <a:latin typeface="Arial" panose="020B0604020202020204" pitchFamily="34" charset="0"/>
                <a:cs typeface="Arial" panose="020B0604020202020204" pitchFamily="34" charset="0"/>
              </a:rPr>
              <a:t> Правительства Российской Федерации от 22 февраля 2012 г. № 154 «О требованиях к схемам теплоснабжения, порядку их разработки и утверждения».</a:t>
            </a:r>
          </a:p>
          <a:p>
            <a:pPr algn="just">
              <a:spcBef>
                <a:spcPct val="0"/>
              </a:spcBef>
            </a:pPr>
            <a:r>
              <a:rPr lang="ru-RU" sz="1400" dirty="0">
                <a:solidFill>
                  <a:srgbClr val="162046"/>
                </a:solidFill>
                <a:latin typeface="Arial" panose="020B0604020202020204" pitchFamily="34" charset="0"/>
                <a:cs typeface="Arial" panose="020B0604020202020204" pitchFamily="34" charset="0"/>
              </a:rPr>
              <a:t>8.3.3. Документы, предусмотренные </a:t>
            </a:r>
            <a:r>
              <a:rPr lang="ru-RU" sz="1400" b="1" dirty="0">
                <a:solidFill>
                  <a:srgbClr val="162046"/>
                </a:solidFill>
                <a:latin typeface="Arial" panose="020B0604020202020204" pitchFamily="34" charset="0"/>
                <a:cs typeface="Arial" panose="020B0604020202020204" pitchFamily="34" charset="0"/>
              </a:rPr>
              <a:t>подпунктами 9.3.1</a:t>
            </a:r>
            <a:r>
              <a:rPr lang="ru-RU" sz="1400" dirty="0">
                <a:solidFill>
                  <a:srgbClr val="162046"/>
                </a:solidFill>
                <a:latin typeface="Arial" panose="020B0604020202020204" pitchFamily="34" charset="0"/>
                <a:cs typeface="Arial" panose="020B0604020202020204" pitchFamily="34" charset="0"/>
              </a:rPr>
              <a:t>, </a:t>
            </a:r>
            <a:r>
              <a:rPr lang="ru-RU" sz="1400" u="sng" dirty="0">
                <a:solidFill>
                  <a:srgbClr val="162046"/>
                </a:solidFill>
                <a:latin typeface="Arial" panose="020B0604020202020204" pitchFamily="34" charset="0"/>
                <a:cs typeface="Arial" panose="020B0604020202020204" pitchFamily="34" charset="0"/>
              </a:rPr>
              <a:t>9.3.3</a:t>
            </a:r>
            <a:r>
              <a:rPr lang="ru-RU" sz="1400" dirty="0">
                <a:solidFill>
                  <a:srgbClr val="162046"/>
                </a:solidFill>
                <a:latin typeface="Arial" panose="020B0604020202020204" pitchFamily="34" charset="0"/>
                <a:cs typeface="Arial" panose="020B0604020202020204" pitchFamily="34" charset="0"/>
              </a:rPr>
              <a:t> - </a:t>
            </a:r>
            <a:r>
              <a:rPr lang="ru-RU" sz="1400" u="sng" dirty="0">
                <a:solidFill>
                  <a:srgbClr val="162046"/>
                </a:solidFill>
                <a:latin typeface="Arial" panose="020B0604020202020204" pitchFamily="34" charset="0"/>
                <a:cs typeface="Arial" panose="020B0604020202020204" pitchFamily="34" charset="0"/>
              </a:rPr>
              <a:t>9.3.12</a:t>
            </a:r>
            <a:r>
              <a:rPr lang="ru-RU" sz="1400" dirty="0">
                <a:solidFill>
                  <a:srgbClr val="162046"/>
                </a:solidFill>
                <a:latin typeface="Arial" panose="020B0604020202020204" pitchFamily="34" charset="0"/>
                <a:cs typeface="Arial" panose="020B0604020202020204" pitchFamily="34" charset="0"/>
              </a:rPr>
              <a:t>, </a:t>
            </a:r>
            <a:r>
              <a:rPr lang="ru-RU" sz="1400" u="sng" dirty="0">
                <a:solidFill>
                  <a:srgbClr val="162046"/>
                </a:solidFill>
                <a:latin typeface="Arial" panose="020B0604020202020204" pitchFamily="34" charset="0"/>
                <a:cs typeface="Arial" panose="020B0604020202020204" pitchFamily="34" charset="0"/>
              </a:rPr>
              <a:t>9.3.14</a:t>
            </a:r>
            <a:r>
              <a:rPr lang="ru-RU" sz="1400" dirty="0">
                <a:solidFill>
                  <a:srgbClr val="162046"/>
                </a:solidFill>
                <a:latin typeface="Arial" panose="020B0604020202020204" pitchFamily="34" charset="0"/>
                <a:cs typeface="Arial" panose="020B0604020202020204" pitchFamily="34" charset="0"/>
              </a:rPr>
              <a:t> - </a:t>
            </a:r>
            <a:r>
              <a:rPr lang="ru-RU" sz="1400" u="sng" dirty="0">
                <a:solidFill>
                  <a:srgbClr val="162046"/>
                </a:solidFill>
                <a:latin typeface="Arial" panose="020B0604020202020204" pitchFamily="34" charset="0"/>
                <a:cs typeface="Arial" panose="020B0604020202020204" pitchFamily="34" charset="0"/>
              </a:rPr>
              <a:t>9.3.16</a:t>
            </a:r>
            <a:r>
              <a:rPr lang="ru-RU" sz="1400" dirty="0">
                <a:solidFill>
                  <a:srgbClr val="162046"/>
                </a:solidFill>
                <a:latin typeface="Arial" panose="020B0604020202020204" pitchFamily="34" charset="0"/>
                <a:cs typeface="Arial" panose="020B0604020202020204" pitchFamily="34" charset="0"/>
              </a:rPr>
              <a:t>, </a:t>
            </a:r>
            <a:r>
              <a:rPr lang="ru-RU" sz="1400" u="sng" dirty="0">
                <a:solidFill>
                  <a:srgbClr val="162046"/>
                </a:solidFill>
                <a:latin typeface="Arial" panose="020B0604020202020204" pitchFamily="34" charset="0"/>
                <a:cs typeface="Arial" panose="020B0604020202020204" pitchFamily="34" charset="0"/>
              </a:rPr>
              <a:t>9.3.18</a:t>
            </a:r>
            <a:r>
              <a:rPr lang="ru-RU" sz="1400" dirty="0">
                <a:solidFill>
                  <a:srgbClr val="162046"/>
                </a:solidFill>
                <a:latin typeface="Arial" panose="020B0604020202020204" pitchFamily="34" charset="0"/>
                <a:cs typeface="Arial" panose="020B0604020202020204" pitchFamily="34" charset="0"/>
              </a:rPr>
              <a:t> - </a:t>
            </a:r>
            <a:r>
              <a:rPr lang="ru-RU" sz="1400" u="sng" dirty="0">
                <a:solidFill>
                  <a:srgbClr val="162046"/>
                </a:solidFill>
                <a:latin typeface="Arial" panose="020B0604020202020204" pitchFamily="34" charset="0"/>
                <a:cs typeface="Arial" panose="020B0604020202020204" pitchFamily="34" charset="0"/>
              </a:rPr>
              <a:t>9.3.24</a:t>
            </a:r>
            <a:r>
              <a:rPr lang="ru-RU" sz="1400" dirty="0">
                <a:solidFill>
                  <a:srgbClr val="162046"/>
                </a:solidFill>
                <a:latin typeface="Arial" panose="020B0604020202020204" pitchFamily="34" charset="0"/>
                <a:cs typeface="Arial" panose="020B0604020202020204" pitchFamily="34" charset="0"/>
              </a:rPr>
              <a:t>, </a:t>
            </a:r>
            <a:r>
              <a:rPr lang="ru-RU" sz="1400" u="sng" dirty="0">
                <a:solidFill>
                  <a:srgbClr val="162046"/>
                </a:solidFill>
                <a:latin typeface="Arial" panose="020B0604020202020204" pitchFamily="34" charset="0"/>
                <a:cs typeface="Arial" panose="020B0604020202020204" pitchFamily="34" charset="0"/>
              </a:rPr>
              <a:t>9.3.26</a:t>
            </a:r>
            <a:r>
              <a:rPr lang="ru-RU" sz="1400" dirty="0">
                <a:solidFill>
                  <a:srgbClr val="162046"/>
                </a:solidFill>
                <a:latin typeface="Arial" panose="020B0604020202020204" pitchFamily="34" charset="0"/>
                <a:cs typeface="Arial" panose="020B0604020202020204" pitchFamily="34" charset="0"/>
              </a:rPr>
              <a:t> - </a:t>
            </a:r>
            <a:r>
              <a:rPr lang="ru-RU" sz="1400" u="sng" dirty="0">
                <a:solidFill>
                  <a:srgbClr val="162046"/>
                </a:solidFill>
                <a:latin typeface="Arial" panose="020B0604020202020204" pitchFamily="34" charset="0"/>
                <a:cs typeface="Arial" panose="020B0604020202020204" pitchFamily="34" charset="0"/>
              </a:rPr>
              <a:t>9.3.28 пункта 9</a:t>
            </a:r>
            <a:r>
              <a:rPr lang="ru-RU" sz="1400" dirty="0">
                <a:solidFill>
                  <a:srgbClr val="162046"/>
                </a:solidFill>
                <a:latin typeface="Arial" panose="020B0604020202020204" pitchFamily="34" charset="0"/>
                <a:cs typeface="Arial" panose="020B0604020202020204" pitchFamily="34" charset="0"/>
              </a:rPr>
              <a:t> * настоящих Правил, и документы, подтверждающие выполнение требований по обеспечению готовности к отопительному периоду бесхозяйных объектов теплоснабжения, в отношении которых не определена организация, которая будет осуществлять содержание и обслуживание бесхозяйного объекта теплоснабжения, в соответствии с требованиями </a:t>
            </a:r>
            <a:r>
              <a:rPr lang="ru-RU" sz="1400" u="sng" dirty="0">
                <a:solidFill>
                  <a:srgbClr val="162046"/>
                </a:solidFill>
                <a:latin typeface="Arial" panose="020B0604020202020204" pitchFamily="34" charset="0"/>
                <a:cs typeface="Arial" panose="020B0604020202020204" pitchFamily="34" charset="0"/>
              </a:rPr>
              <a:t>части 6.1 статьи 15</a:t>
            </a:r>
            <a:r>
              <a:rPr lang="ru-RU" sz="1400" dirty="0">
                <a:solidFill>
                  <a:srgbClr val="162046"/>
                </a:solidFill>
                <a:latin typeface="Arial" panose="020B0604020202020204" pitchFamily="34" charset="0"/>
                <a:cs typeface="Arial" panose="020B0604020202020204" pitchFamily="34" charset="0"/>
              </a:rPr>
              <a:t> ** Федерального закона о теплоснабжении.</a:t>
            </a:r>
          </a:p>
          <a:p>
            <a:pPr algn="just">
              <a:spcBef>
                <a:spcPct val="0"/>
              </a:spcBef>
            </a:pPr>
            <a:endParaRPr lang="ru-RU" sz="1400" dirty="0">
              <a:solidFill>
                <a:srgbClr val="162046"/>
              </a:solidFill>
              <a:latin typeface="Arial" panose="020B0604020202020204" pitchFamily="34" charset="0"/>
              <a:cs typeface="Arial" panose="020B0604020202020204" pitchFamily="34" charset="0"/>
            </a:endParaRPr>
          </a:p>
          <a:p>
            <a:pPr algn="just">
              <a:spcBef>
                <a:spcPct val="0"/>
              </a:spcBef>
            </a:pPr>
            <a:r>
              <a:rPr lang="ru-RU" sz="1400" b="1" dirty="0">
                <a:solidFill>
                  <a:srgbClr val="162046"/>
                </a:solidFill>
                <a:latin typeface="Arial" panose="020B0604020202020204" pitchFamily="34" charset="0"/>
                <a:cs typeface="Arial" panose="020B0604020202020204" pitchFamily="34" charset="0"/>
              </a:rPr>
              <a:t>*</a:t>
            </a:r>
            <a:r>
              <a:rPr lang="ru-RU" sz="1400" dirty="0">
                <a:solidFill>
                  <a:srgbClr val="162046"/>
                </a:solidFill>
                <a:latin typeface="Arial" panose="020B0604020202020204" pitchFamily="34" charset="0"/>
                <a:cs typeface="Arial" panose="020B0604020202020204" pitchFamily="34" charset="0"/>
              </a:rPr>
              <a:t> Примеры – штатное расписание, положение о диспетчерской службе, инструкции, копии удостоверений о проверке знаний</a:t>
            </a:r>
          </a:p>
          <a:p>
            <a:pPr algn="just">
              <a:spcBef>
                <a:spcPct val="0"/>
              </a:spcBef>
            </a:pPr>
            <a:r>
              <a:rPr lang="ru-RU" sz="1400" b="1" dirty="0">
                <a:solidFill>
                  <a:srgbClr val="162046"/>
                </a:solidFill>
                <a:latin typeface="Arial" panose="020B0604020202020204" pitchFamily="34" charset="0"/>
                <a:cs typeface="Arial" panose="020B0604020202020204" pitchFamily="34" charset="0"/>
              </a:rPr>
              <a:t>**</a:t>
            </a:r>
            <a:r>
              <a:rPr lang="ru-RU" sz="1400" dirty="0">
                <a:solidFill>
                  <a:srgbClr val="162046"/>
                </a:solidFill>
                <a:latin typeface="Arial" panose="020B0604020202020204" pitchFamily="34" charset="0"/>
                <a:cs typeface="Arial" panose="020B0604020202020204" pitchFamily="34" charset="0"/>
              </a:rPr>
              <a:t> до даты регистрации права собственности на бесхозяйный объект теплоснабжения орган местного самоуправления … организует содержание и обслуживание такого объекта теплоснабжения.</a:t>
            </a:r>
            <a:endParaRPr lang="ru-RU" sz="1400" b="1" dirty="0">
              <a:solidFill>
                <a:srgbClr val="1620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9484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C6D45-2308-19EE-CB36-B1E260B019C4}"/>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156B97C6-E39E-DFA4-4369-EC0A971B4B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07"/>
          </a:xfrm>
          <a:prstGeom prst="rect">
            <a:avLst/>
          </a:prstGeom>
        </p:spPr>
      </p:pic>
      <p:pic>
        <p:nvPicPr>
          <p:cNvPr id="7" name="Рисунок 6">
            <a:extLst>
              <a:ext uri="{FF2B5EF4-FFF2-40B4-BE49-F238E27FC236}">
                <a16:creationId xmlns:a16="http://schemas.microsoft.com/office/drawing/2014/main" id="{CB3D8333-0CA5-45ED-E8BA-72750F8469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1717" y="0"/>
            <a:ext cx="3500284" cy="6858000"/>
          </a:xfrm>
          <a:prstGeom prst="rect">
            <a:avLst/>
          </a:prstGeom>
        </p:spPr>
      </p:pic>
      <p:sp>
        <p:nvSpPr>
          <p:cNvPr id="3" name="Подзаголовок 2">
            <a:extLst>
              <a:ext uri="{FF2B5EF4-FFF2-40B4-BE49-F238E27FC236}">
                <a16:creationId xmlns:a16="http://schemas.microsoft.com/office/drawing/2014/main" id="{BFAEF72B-AF44-C1B4-FDBB-FB09110F7836}"/>
              </a:ext>
            </a:extLst>
          </p:cNvPr>
          <p:cNvSpPr>
            <a:spLocks noGrp="1"/>
          </p:cNvSpPr>
          <p:nvPr>
            <p:ph type="subTitle" idx="1"/>
          </p:nvPr>
        </p:nvSpPr>
        <p:spPr>
          <a:xfrm>
            <a:off x="11526715" y="6306328"/>
            <a:ext cx="517801" cy="419787"/>
          </a:xfrm>
        </p:spPr>
        <p:txBody>
          <a:bodyPr>
            <a:noAutofit/>
          </a:bodyPr>
          <a:lstStyle/>
          <a:p>
            <a:r>
              <a:rPr lang="ru-RU" sz="2000" b="1" dirty="0">
                <a:solidFill>
                  <a:schemeClr val="bg1"/>
                </a:solidFill>
                <a:latin typeface="Century Gothic" panose="020B0502020202020204" pitchFamily="34" charset="0"/>
              </a:rPr>
              <a:t>22</a:t>
            </a:r>
          </a:p>
        </p:txBody>
      </p:sp>
      <p:sp>
        <p:nvSpPr>
          <p:cNvPr id="2" name="Заголовок 1">
            <a:extLst>
              <a:ext uri="{FF2B5EF4-FFF2-40B4-BE49-F238E27FC236}">
                <a16:creationId xmlns:a16="http://schemas.microsoft.com/office/drawing/2014/main" id="{BA36DA46-DCDC-D710-B1E8-5CA34AA615EC}"/>
              </a:ext>
            </a:extLst>
          </p:cNvPr>
          <p:cNvSpPr>
            <a:spLocks noGrp="1"/>
          </p:cNvSpPr>
          <p:nvPr>
            <p:ph type="ctrTitle"/>
          </p:nvPr>
        </p:nvSpPr>
        <p:spPr>
          <a:xfrm>
            <a:off x="297180" y="228600"/>
            <a:ext cx="8099568"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6" name="Прямоугольник 5">
            <a:extLst>
              <a:ext uri="{FF2B5EF4-FFF2-40B4-BE49-F238E27FC236}">
                <a16:creationId xmlns:a16="http://schemas.microsoft.com/office/drawing/2014/main" id="{04BA0E57-42D6-7B66-8281-9D5D461283D9}"/>
              </a:ext>
            </a:extLst>
          </p:cNvPr>
          <p:cNvSpPr/>
          <p:nvPr/>
        </p:nvSpPr>
        <p:spPr>
          <a:xfrm>
            <a:off x="444664" y="1402080"/>
            <a:ext cx="8099568" cy="4478149"/>
          </a:xfrm>
          <a:prstGeom prst="rect">
            <a:avLst/>
          </a:prstGeom>
        </p:spPr>
        <p:txBody>
          <a:bodyPr wrap="square">
            <a:spAutoFit/>
          </a:bodyPr>
          <a:lstStyle/>
          <a:p>
            <a:pPr algn="just">
              <a:spcBef>
                <a:spcPct val="0"/>
              </a:spcBef>
            </a:pPr>
            <a:r>
              <a:rPr lang="ru-RU" sz="1500" b="1" dirty="0">
                <a:solidFill>
                  <a:srgbClr val="162046"/>
                </a:solidFill>
                <a:latin typeface="Arial" panose="020B0604020202020204" pitchFamily="34" charset="0"/>
                <a:cs typeface="Arial" panose="020B0604020202020204" pitchFamily="34" charset="0"/>
              </a:rPr>
              <a:t>9. В целях обеспечения готовности к отопительному периоду теплоснабжающие организации и теплосетевые организации обязаны:</a:t>
            </a:r>
          </a:p>
          <a:p>
            <a:pPr algn="just">
              <a:spcBef>
                <a:spcPct val="0"/>
              </a:spcBef>
            </a:pPr>
            <a:endParaRPr lang="ru-RU" sz="1500" b="1" dirty="0">
              <a:solidFill>
                <a:srgbClr val="162046"/>
              </a:solidFill>
              <a:latin typeface="Arial" panose="020B0604020202020204" pitchFamily="34" charset="0"/>
              <a:cs typeface="Arial" panose="020B0604020202020204" pitchFamily="34" charset="0"/>
            </a:endParaRPr>
          </a:p>
          <a:p>
            <a:pPr algn="just">
              <a:spcBef>
                <a:spcPct val="0"/>
              </a:spcBef>
            </a:pPr>
            <a:r>
              <a:rPr lang="ru-RU" sz="1500" dirty="0">
                <a:solidFill>
                  <a:srgbClr val="162046"/>
                </a:solidFill>
                <a:latin typeface="Arial" panose="020B0604020202020204" pitchFamily="34" charset="0"/>
                <a:cs typeface="Arial" panose="020B0604020202020204" pitchFamily="34" charset="0"/>
              </a:rPr>
              <a:t>9.1. Выполнить требования, установленные </a:t>
            </a:r>
            <a:r>
              <a:rPr lang="ru-RU" sz="1500" u="sng" dirty="0">
                <a:solidFill>
                  <a:srgbClr val="162046"/>
                </a:solidFill>
                <a:latin typeface="Arial" panose="020B0604020202020204" pitchFamily="34" charset="0"/>
                <a:cs typeface="Arial" panose="020B0604020202020204" pitchFamily="34" charset="0"/>
              </a:rPr>
              <a:t>частью 4 статьи 20 </a:t>
            </a:r>
            <a:r>
              <a:rPr lang="ru-RU" sz="1500" dirty="0">
                <a:solidFill>
                  <a:srgbClr val="162046"/>
                </a:solidFill>
                <a:latin typeface="Arial" panose="020B0604020202020204" pitchFamily="34" charset="0"/>
                <a:cs typeface="Arial" panose="020B0604020202020204" pitchFamily="34" charset="0"/>
              </a:rPr>
              <a:t>Федерального закона о</a:t>
            </a:r>
          </a:p>
          <a:p>
            <a:pPr algn="just">
              <a:spcBef>
                <a:spcPct val="0"/>
              </a:spcBef>
            </a:pPr>
            <a:r>
              <a:rPr lang="ru-RU" sz="1500" dirty="0">
                <a:solidFill>
                  <a:srgbClr val="162046"/>
                </a:solidFill>
                <a:latin typeface="Arial" panose="020B0604020202020204" pitchFamily="34" charset="0"/>
                <a:cs typeface="Arial" panose="020B0604020202020204" pitchFamily="34" charset="0"/>
              </a:rPr>
              <a:t>теплоснабжении.</a:t>
            </a:r>
          </a:p>
          <a:p>
            <a:pPr algn="just">
              <a:spcBef>
                <a:spcPct val="0"/>
              </a:spcBef>
            </a:pPr>
            <a:endParaRPr lang="ru-RU" sz="1500" dirty="0">
              <a:solidFill>
                <a:srgbClr val="162046"/>
              </a:solidFill>
              <a:latin typeface="Arial" panose="020B0604020202020204" pitchFamily="34" charset="0"/>
              <a:cs typeface="Arial" panose="020B0604020202020204" pitchFamily="34" charset="0"/>
            </a:endParaRPr>
          </a:p>
          <a:p>
            <a:pPr algn="just">
              <a:spcBef>
                <a:spcPct val="0"/>
              </a:spcBef>
            </a:pPr>
            <a:r>
              <a:rPr lang="ru-RU" sz="1500" dirty="0">
                <a:solidFill>
                  <a:srgbClr val="162046"/>
                </a:solidFill>
                <a:latin typeface="Arial" panose="020B0604020202020204" pitchFamily="34" charset="0"/>
                <a:cs typeface="Arial" panose="020B0604020202020204" pitchFamily="34" charset="0"/>
              </a:rPr>
              <a:t>9.2. Обеспечить выполнение предписаний, содержащих требования об устранении нарушений требований … Правил технической эксплуатации тепловых энергоустановок, утвержденных приказом Минэнерго России от 24 марта 2003 г. № 115 (далее - Правила № 115), и </a:t>
            </a:r>
            <a:r>
              <a:rPr lang="ru-RU" sz="1500" u="sng" dirty="0">
                <a:solidFill>
                  <a:srgbClr val="162046"/>
                </a:solidFill>
                <a:latin typeface="Arial" panose="020B0604020202020204" pitchFamily="34" charset="0"/>
                <a:cs typeface="Arial" panose="020B0604020202020204" pitchFamily="34" charset="0"/>
              </a:rPr>
              <a:t>пунктов 394</a:t>
            </a:r>
            <a:r>
              <a:rPr lang="ru-RU" sz="1500" dirty="0">
                <a:solidFill>
                  <a:srgbClr val="162046"/>
                </a:solidFill>
                <a:latin typeface="Arial" panose="020B0604020202020204" pitchFamily="34" charset="0"/>
                <a:cs typeface="Arial" panose="020B0604020202020204" pitchFamily="34" charset="0"/>
              </a:rPr>
              <a:t>,</a:t>
            </a:r>
            <a:r>
              <a:rPr lang="ru-RU" sz="1500" u="sng" dirty="0">
                <a:solidFill>
                  <a:srgbClr val="162046"/>
                </a:solidFill>
                <a:latin typeface="Arial" panose="020B0604020202020204" pitchFamily="34" charset="0"/>
                <a:cs typeface="Arial" panose="020B0604020202020204" pitchFamily="34" charset="0"/>
              </a:rPr>
              <a:t>396</a:t>
            </a:r>
            <a:r>
              <a:rPr lang="ru-RU" sz="1500" dirty="0">
                <a:solidFill>
                  <a:srgbClr val="162046"/>
                </a:solidFill>
                <a:latin typeface="Arial" panose="020B0604020202020204" pitchFamily="34" charset="0"/>
                <a:cs typeface="Arial" panose="020B0604020202020204" pitchFamily="34" charset="0"/>
              </a:rPr>
              <a:t> - </a:t>
            </a:r>
            <a:r>
              <a:rPr lang="ru-RU" sz="1500" u="sng" dirty="0">
                <a:solidFill>
                  <a:srgbClr val="162046"/>
                </a:solidFill>
                <a:latin typeface="Arial" panose="020B0604020202020204" pitchFamily="34" charset="0"/>
                <a:cs typeface="Arial" panose="020B0604020202020204" pitchFamily="34" charset="0"/>
              </a:rPr>
              <a:t>399</a:t>
            </a:r>
            <a:r>
              <a:rPr lang="ru-RU" sz="1500" dirty="0">
                <a:solidFill>
                  <a:srgbClr val="162046"/>
                </a:solidFill>
                <a:latin typeface="Arial" panose="020B0604020202020204" pitchFamily="34" charset="0"/>
                <a:cs typeface="Arial" panose="020B0604020202020204" pitchFamily="34" charset="0"/>
              </a:rPr>
              <a:t>, </a:t>
            </a:r>
            <a:r>
              <a:rPr lang="ru-RU" sz="1500" u="sng" dirty="0">
                <a:solidFill>
                  <a:srgbClr val="162046"/>
                </a:solidFill>
                <a:latin typeface="Arial" panose="020B0604020202020204" pitchFamily="34" charset="0"/>
                <a:cs typeface="Arial" panose="020B0604020202020204" pitchFamily="34" charset="0"/>
              </a:rPr>
              <a:t>403</a:t>
            </a:r>
            <a:r>
              <a:rPr lang="ru-RU" sz="1500" dirty="0">
                <a:solidFill>
                  <a:srgbClr val="162046"/>
                </a:solidFill>
                <a:latin typeface="Arial" panose="020B0604020202020204" pitchFamily="34" charset="0"/>
                <a:cs typeface="Arial" panose="020B0604020202020204" pitchFamily="34" charset="0"/>
              </a:rPr>
              <a:t> федеральных норм и правил в области промышленной безопасности "Правила промышленной безопасности при использовании оборудования, работающего под Избыточным давлением", утвержденных приказом Ростехнадзора от 15 декабря 2020 г. № 536.</a:t>
            </a:r>
          </a:p>
          <a:p>
            <a:pPr algn="just">
              <a:spcBef>
                <a:spcPct val="0"/>
              </a:spcBef>
            </a:pPr>
            <a:endParaRPr lang="ru-RU" sz="1500" dirty="0">
              <a:solidFill>
                <a:srgbClr val="162046"/>
              </a:solidFill>
              <a:latin typeface="Arial" panose="020B0604020202020204" pitchFamily="34" charset="0"/>
              <a:cs typeface="Arial" panose="020B0604020202020204" pitchFamily="34" charset="0"/>
            </a:endParaRPr>
          </a:p>
          <a:p>
            <a:pPr algn="just">
              <a:spcBef>
                <a:spcPct val="0"/>
              </a:spcBef>
            </a:pPr>
            <a:r>
              <a:rPr lang="ru-RU" sz="1500" dirty="0">
                <a:solidFill>
                  <a:srgbClr val="162046"/>
                </a:solidFill>
                <a:latin typeface="Arial" panose="020B0604020202020204" pitchFamily="34" charset="0"/>
                <a:cs typeface="Arial" panose="020B0604020202020204" pitchFamily="34" charset="0"/>
              </a:rPr>
              <a:t>9.3. Обеспечить выполнение плана подготовки к отопительному периоду, предусмотренного </a:t>
            </a:r>
            <a:r>
              <a:rPr lang="ru-RU" sz="1500" u="sng" dirty="0">
                <a:solidFill>
                  <a:srgbClr val="162046"/>
                </a:solidFill>
                <a:latin typeface="Arial" panose="020B0604020202020204" pitchFamily="34" charset="0"/>
                <a:cs typeface="Arial" panose="020B0604020202020204" pitchFamily="34" charset="0"/>
              </a:rPr>
              <a:t>подпунктом 3.2 пункта 3</a:t>
            </a:r>
            <a:r>
              <a:rPr lang="ru-RU" sz="1500" dirty="0">
                <a:solidFill>
                  <a:srgbClr val="162046"/>
                </a:solidFill>
                <a:latin typeface="Arial" panose="020B0604020202020204" pitchFamily="34" charset="0"/>
                <a:cs typeface="Arial" panose="020B0604020202020204" pitchFamily="34" charset="0"/>
              </a:rPr>
              <a:t> настоящих Правил, подготовить и представить комиссии по проведению оценки обеспечения готовности к отопительному периоду документы, подтверждающие выполнение требований, установленных </a:t>
            </a:r>
            <a:r>
              <a:rPr lang="ru-RU" sz="1500" u="sng" dirty="0">
                <a:solidFill>
                  <a:srgbClr val="162046"/>
                </a:solidFill>
                <a:latin typeface="Arial" panose="020B0604020202020204" pitchFamily="34" charset="0"/>
                <a:cs typeface="Arial" panose="020B0604020202020204" pitchFamily="34" charset="0"/>
              </a:rPr>
              <a:t>подпунктами 9.1</a:t>
            </a:r>
            <a:r>
              <a:rPr lang="ru-RU" sz="1500" dirty="0">
                <a:solidFill>
                  <a:srgbClr val="162046"/>
                </a:solidFill>
                <a:latin typeface="Arial" panose="020B0604020202020204" pitchFamily="34" charset="0"/>
                <a:cs typeface="Arial" panose="020B0604020202020204" pitchFamily="34" charset="0"/>
              </a:rPr>
              <a:t>, </a:t>
            </a:r>
            <a:r>
              <a:rPr lang="ru-RU" sz="1500" u="sng" dirty="0">
                <a:solidFill>
                  <a:srgbClr val="162046"/>
                </a:solidFill>
                <a:latin typeface="Arial" panose="020B0604020202020204" pitchFamily="34" charset="0"/>
                <a:cs typeface="Arial" panose="020B0604020202020204" pitchFamily="34" charset="0"/>
              </a:rPr>
              <a:t>9.2 пункта 9 </a:t>
            </a:r>
            <a:r>
              <a:rPr lang="ru-RU" sz="1500" dirty="0">
                <a:solidFill>
                  <a:srgbClr val="162046"/>
                </a:solidFill>
                <a:latin typeface="Arial" panose="020B0604020202020204" pitchFamily="34" charset="0"/>
                <a:cs typeface="Arial" panose="020B0604020202020204" pitchFamily="34" charset="0"/>
              </a:rPr>
              <a:t>настоящих Правил.</a:t>
            </a:r>
          </a:p>
        </p:txBody>
      </p:sp>
    </p:spTree>
    <p:extLst>
      <p:ext uri="{BB962C8B-B14F-4D97-AF65-F5344CB8AC3E}">
        <p14:creationId xmlns:p14="http://schemas.microsoft.com/office/powerpoint/2010/main" val="4051997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D302E-67A6-FBB6-E05C-F226E30139C1}"/>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6DB23D57-1242-4912-7646-4D6E64DE0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07"/>
          </a:xfrm>
          <a:prstGeom prst="rect">
            <a:avLst/>
          </a:prstGeom>
        </p:spPr>
      </p:pic>
      <p:pic>
        <p:nvPicPr>
          <p:cNvPr id="7" name="Рисунок 6">
            <a:extLst>
              <a:ext uri="{FF2B5EF4-FFF2-40B4-BE49-F238E27FC236}">
                <a16:creationId xmlns:a16="http://schemas.microsoft.com/office/drawing/2014/main" id="{6DFE6B38-0B66-8B17-E2D1-1A75FAE99C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1548" y="0"/>
            <a:ext cx="3490452" cy="6858000"/>
          </a:xfrm>
          <a:prstGeom prst="rect">
            <a:avLst/>
          </a:prstGeom>
        </p:spPr>
      </p:pic>
      <p:sp>
        <p:nvSpPr>
          <p:cNvPr id="3" name="Подзаголовок 2">
            <a:extLst>
              <a:ext uri="{FF2B5EF4-FFF2-40B4-BE49-F238E27FC236}">
                <a16:creationId xmlns:a16="http://schemas.microsoft.com/office/drawing/2014/main" id="{EDC9F1AC-6A45-DC73-990B-63578644D505}"/>
              </a:ext>
            </a:extLst>
          </p:cNvPr>
          <p:cNvSpPr>
            <a:spLocks noGrp="1"/>
          </p:cNvSpPr>
          <p:nvPr>
            <p:ph type="subTitle" idx="1"/>
          </p:nvPr>
        </p:nvSpPr>
        <p:spPr>
          <a:xfrm>
            <a:off x="11526715" y="6306328"/>
            <a:ext cx="665285" cy="419787"/>
          </a:xfrm>
        </p:spPr>
        <p:txBody>
          <a:bodyPr>
            <a:noAutofit/>
          </a:bodyPr>
          <a:lstStyle/>
          <a:p>
            <a:r>
              <a:rPr lang="ru-RU" sz="2000" b="1" dirty="0">
                <a:solidFill>
                  <a:schemeClr val="bg1"/>
                </a:solidFill>
                <a:latin typeface="Century Gothic" panose="020B0502020202020204" pitchFamily="34" charset="0"/>
              </a:rPr>
              <a:t>23</a:t>
            </a:r>
          </a:p>
        </p:txBody>
      </p:sp>
      <p:sp>
        <p:nvSpPr>
          <p:cNvPr id="2" name="Заголовок 1">
            <a:extLst>
              <a:ext uri="{FF2B5EF4-FFF2-40B4-BE49-F238E27FC236}">
                <a16:creationId xmlns:a16="http://schemas.microsoft.com/office/drawing/2014/main" id="{84D09D9E-5402-9AAC-5AE0-9C12DC8E0741}"/>
              </a:ext>
            </a:extLst>
          </p:cNvPr>
          <p:cNvSpPr>
            <a:spLocks noGrp="1"/>
          </p:cNvSpPr>
          <p:nvPr>
            <p:ph type="ctrTitle"/>
          </p:nvPr>
        </p:nvSpPr>
        <p:spPr>
          <a:xfrm>
            <a:off x="297180" y="228600"/>
            <a:ext cx="8247052"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6" name="Прямоугольник 5">
            <a:extLst>
              <a:ext uri="{FF2B5EF4-FFF2-40B4-BE49-F238E27FC236}">
                <a16:creationId xmlns:a16="http://schemas.microsoft.com/office/drawing/2014/main" id="{220DC4F0-BF0A-1F2D-15EC-2D5708D2799D}"/>
              </a:ext>
            </a:extLst>
          </p:cNvPr>
          <p:cNvSpPr/>
          <p:nvPr/>
        </p:nvSpPr>
        <p:spPr>
          <a:xfrm>
            <a:off x="383458" y="1402080"/>
            <a:ext cx="8160774" cy="4832092"/>
          </a:xfrm>
          <a:prstGeom prst="rect">
            <a:avLst/>
          </a:prstGeom>
        </p:spPr>
        <p:txBody>
          <a:bodyPr wrap="square">
            <a:spAutoFit/>
          </a:bodyPr>
          <a:lstStyle/>
          <a:p>
            <a:pPr algn="just">
              <a:spcBef>
                <a:spcPct val="0"/>
              </a:spcBef>
            </a:pPr>
            <a:r>
              <a:rPr lang="ru-RU" sz="1400" dirty="0">
                <a:solidFill>
                  <a:srgbClr val="162046"/>
                </a:solidFill>
                <a:latin typeface="Arial" panose="020B0604020202020204" pitchFamily="34" charset="0"/>
                <a:cs typeface="Arial" panose="020B0604020202020204" pitchFamily="34" charset="0"/>
              </a:rPr>
              <a:t>10. В целях обеспечения готовности к отопительному периоду лица, указанные в </a:t>
            </a:r>
            <a:r>
              <a:rPr lang="ru-RU" sz="1400" u="sng" dirty="0">
                <a:solidFill>
                  <a:srgbClr val="162046"/>
                </a:solidFill>
                <a:latin typeface="Arial" panose="020B0604020202020204" pitchFamily="34" charset="0"/>
                <a:cs typeface="Arial" panose="020B0604020202020204" pitchFamily="34" charset="0"/>
              </a:rPr>
              <a:t>подпункте 1.6</a:t>
            </a:r>
          </a:p>
          <a:p>
            <a:pPr algn="just">
              <a:spcBef>
                <a:spcPct val="0"/>
              </a:spcBef>
            </a:pPr>
            <a:r>
              <a:rPr lang="ru-RU" sz="1400" dirty="0">
                <a:solidFill>
                  <a:srgbClr val="162046"/>
                </a:solidFill>
                <a:latin typeface="Arial" panose="020B0604020202020204" pitchFamily="34" charset="0"/>
                <a:cs typeface="Arial" panose="020B0604020202020204" pitchFamily="34" charset="0"/>
              </a:rPr>
              <a:t>пункта 1* настоящих Правил, обязаны выполнять требования, установленные </a:t>
            </a:r>
            <a:r>
              <a:rPr lang="ru-RU" sz="1400" u="sng" dirty="0">
                <a:solidFill>
                  <a:srgbClr val="162046"/>
                </a:solidFill>
                <a:latin typeface="Arial" panose="020B0604020202020204" pitchFamily="34" charset="0"/>
                <a:cs typeface="Arial" panose="020B0604020202020204" pitchFamily="34" charset="0"/>
              </a:rPr>
              <a:t>пунктами 1</a:t>
            </a:r>
            <a:r>
              <a:rPr lang="ru-RU" sz="1400" dirty="0">
                <a:solidFill>
                  <a:srgbClr val="162046"/>
                </a:solidFill>
                <a:latin typeface="Arial" panose="020B0604020202020204" pitchFamily="34" charset="0"/>
                <a:cs typeface="Arial" panose="020B0604020202020204" pitchFamily="34" charset="0"/>
              </a:rPr>
              <a:t> - </a:t>
            </a:r>
            <a:r>
              <a:rPr lang="ru-RU" sz="1400" u="sng" dirty="0">
                <a:solidFill>
                  <a:srgbClr val="162046"/>
                </a:solidFill>
                <a:latin typeface="Arial" panose="020B0604020202020204" pitchFamily="34" charset="0"/>
                <a:cs typeface="Arial" panose="020B0604020202020204" pitchFamily="34" charset="0"/>
              </a:rPr>
              <a:t>4</a:t>
            </a:r>
            <a:r>
              <a:rPr lang="ru-RU" sz="1400" dirty="0">
                <a:solidFill>
                  <a:srgbClr val="162046"/>
                </a:solidFill>
                <a:latin typeface="Arial" panose="020B0604020202020204" pitchFamily="34" charset="0"/>
                <a:cs typeface="Arial" panose="020B0604020202020204" pitchFamily="34" charset="0"/>
              </a:rPr>
              <a:t>, </a:t>
            </a:r>
            <a:r>
              <a:rPr lang="ru-RU" sz="1400" u="sng" dirty="0">
                <a:solidFill>
                  <a:srgbClr val="162046"/>
                </a:solidFill>
                <a:latin typeface="Arial" panose="020B0604020202020204" pitchFamily="34" charset="0"/>
                <a:cs typeface="Arial" panose="020B0604020202020204" pitchFamily="34" charset="0"/>
              </a:rPr>
              <a:t>6</a:t>
            </a:r>
            <a:r>
              <a:rPr lang="ru-RU" sz="1400" dirty="0">
                <a:solidFill>
                  <a:srgbClr val="162046"/>
                </a:solidFill>
                <a:latin typeface="Arial" panose="020B0604020202020204" pitchFamily="34" charset="0"/>
                <a:cs typeface="Arial" panose="020B0604020202020204" pitchFamily="34" charset="0"/>
              </a:rPr>
              <a:t>, </a:t>
            </a:r>
            <a:r>
              <a:rPr lang="ru-RU" sz="1400" u="sng" dirty="0">
                <a:solidFill>
                  <a:srgbClr val="162046"/>
                </a:solidFill>
                <a:latin typeface="Arial" panose="020B0604020202020204" pitchFamily="34" charset="0"/>
                <a:cs typeface="Arial" panose="020B0604020202020204" pitchFamily="34" charset="0"/>
              </a:rPr>
              <a:t>7</a:t>
            </a:r>
            <a:r>
              <a:rPr lang="ru-RU" sz="1400" dirty="0">
                <a:solidFill>
                  <a:srgbClr val="162046"/>
                </a:solidFill>
                <a:latin typeface="Arial" panose="020B0604020202020204" pitchFamily="34" charset="0"/>
                <a:cs typeface="Arial" panose="020B0604020202020204" pitchFamily="34" charset="0"/>
              </a:rPr>
              <a:t>, </a:t>
            </a:r>
            <a:r>
              <a:rPr lang="ru-RU" sz="1400" u="sng" dirty="0">
                <a:solidFill>
                  <a:srgbClr val="162046"/>
                </a:solidFill>
                <a:latin typeface="Arial" panose="020B0604020202020204" pitchFamily="34" charset="0"/>
                <a:cs typeface="Arial" panose="020B0604020202020204" pitchFamily="34" charset="0"/>
              </a:rPr>
              <a:t>9 части 4 статьи 20 </a:t>
            </a:r>
            <a:r>
              <a:rPr lang="ru-RU" sz="1400" dirty="0">
                <a:solidFill>
                  <a:srgbClr val="162046"/>
                </a:solidFill>
                <a:latin typeface="Arial" panose="020B0604020202020204" pitchFamily="34" charset="0"/>
                <a:cs typeface="Arial" panose="020B0604020202020204" pitchFamily="34" charset="0"/>
              </a:rPr>
              <a:t>Федерального закона о теплоснабжении, обеспечить выполнение плана</a:t>
            </a:r>
          </a:p>
          <a:p>
            <a:pPr algn="just">
              <a:spcBef>
                <a:spcPct val="0"/>
              </a:spcBef>
            </a:pPr>
            <a:r>
              <a:rPr lang="ru-RU" sz="1400" dirty="0">
                <a:solidFill>
                  <a:srgbClr val="162046"/>
                </a:solidFill>
                <a:latin typeface="Arial" panose="020B0604020202020204" pitchFamily="34" charset="0"/>
                <a:cs typeface="Arial" panose="020B0604020202020204" pitchFamily="34" charset="0"/>
              </a:rPr>
              <a:t>подготовки к отопительному периоду, предусмотренного пунктом 3 настоящих Правил, а также</a:t>
            </a:r>
          </a:p>
          <a:p>
            <a:pPr algn="just">
              <a:spcBef>
                <a:spcPct val="0"/>
              </a:spcBef>
            </a:pPr>
            <a:r>
              <a:rPr lang="ru-RU" sz="1400" dirty="0">
                <a:solidFill>
                  <a:srgbClr val="162046"/>
                </a:solidFill>
                <a:latin typeface="Arial" panose="020B0604020202020204" pitchFamily="34" charset="0"/>
                <a:cs typeface="Arial" panose="020B0604020202020204" pitchFamily="34" charset="0"/>
              </a:rPr>
              <a:t>подготовить документы, подтверждающие выполнение требований, установленных </a:t>
            </a:r>
            <a:r>
              <a:rPr lang="ru-RU" sz="1400" b="1" dirty="0">
                <a:solidFill>
                  <a:srgbClr val="162046"/>
                </a:solidFill>
                <a:latin typeface="Arial" panose="020B0604020202020204" pitchFamily="34" charset="0"/>
                <a:cs typeface="Arial" panose="020B0604020202020204" pitchFamily="34" charset="0"/>
              </a:rPr>
              <a:t>подпунктами </a:t>
            </a:r>
            <a:r>
              <a:rPr lang="ru-RU" sz="1400" u="sng" dirty="0">
                <a:solidFill>
                  <a:srgbClr val="162046"/>
                </a:solidFill>
                <a:latin typeface="Arial" panose="020B0604020202020204" pitchFamily="34" charset="0"/>
                <a:cs typeface="Arial" panose="020B0604020202020204" pitchFamily="34" charset="0"/>
              </a:rPr>
              <a:t>9.3.1</a:t>
            </a:r>
            <a:r>
              <a:rPr lang="ru-RU" sz="1400" dirty="0">
                <a:solidFill>
                  <a:srgbClr val="162046"/>
                </a:solidFill>
                <a:latin typeface="Arial" panose="020B0604020202020204" pitchFamily="34" charset="0"/>
                <a:cs typeface="Arial" panose="020B0604020202020204" pitchFamily="34" charset="0"/>
              </a:rPr>
              <a:t> - </a:t>
            </a:r>
            <a:r>
              <a:rPr lang="ru-RU" sz="1400" u="sng" dirty="0">
                <a:solidFill>
                  <a:srgbClr val="162046"/>
                </a:solidFill>
                <a:latin typeface="Arial" panose="020B0604020202020204" pitchFamily="34" charset="0"/>
                <a:cs typeface="Arial" panose="020B0604020202020204" pitchFamily="34" charset="0"/>
              </a:rPr>
              <a:t>9.3.12</a:t>
            </a:r>
            <a:r>
              <a:rPr lang="ru-RU" sz="1400" dirty="0">
                <a:solidFill>
                  <a:srgbClr val="162046"/>
                </a:solidFill>
                <a:latin typeface="Arial" panose="020B0604020202020204" pitchFamily="34" charset="0"/>
                <a:cs typeface="Arial" panose="020B0604020202020204" pitchFamily="34" charset="0"/>
              </a:rPr>
              <a:t>, </a:t>
            </a:r>
            <a:r>
              <a:rPr lang="ru-RU" sz="1400" u="sng" dirty="0">
                <a:solidFill>
                  <a:srgbClr val="162046"/>
                </a:solidFill>
                <a:latin typeface="Arial" panose="020B0604020202020204" pitchFamily="34" charset="0"/>
                <a:cs typeface="Arial" panose="020B0604020202020204" pitchFamily="34" charset="0"/>
              </a:rPr>
              <a:t>9.3.14</a:t>
            </a:r>
            <a:r>
              <a:rPr lang="ru-RU" sz="1400" dirty="0">
                <a:solidFill>
                  <a:srgbClr val="162046"/>
                </a:solidFill>
                <a:latin typeface="Arial" panose="020B0604020202020204" pitchFamily="34" charset="0"/>
                <a:cs typeface="Arial" panose="020B0604020202020204" pitchFamily="34" charset="0"/>
              </a:rPr>
              <a:t> - </a:t>
            </a:r>
            <a:r>
              <a:rPr lang="ru-RU" sz="1400" u="sng" dirty="0">
                <a:solidFill>
                  <a:srgbClr val="162046"/>
                </a:solidFill>
                <a:latin typeface="Arial" panose="020B0604020202020204" pitchFamily="34" charset="0"/>
                <a:cs typeface="Arial" panose="020B0604020202020204" pitchFamily="34" charset="0"/>
              </a:rPr>
              <a:t>9.3.16</a:t>
            </a:r>
            <a:r>
              <a:rPr lang="ru-RU" sz="1400" dirty="0">
                <a:solidFill>
                  <a:srgbClr val="162046"/>
                </a:solidFill>
                <a:latin typeface="Arial" panose="020B0604020202020204" pitchFamily="34" charset="0"/>
                <a:cs typeface="Arial" panose="020B0604020202020204" pitchFamily="34" charset="0"/>
              </a:rPr>
              <a:t>, </a:t>
            </a:r>
            <a:r>
              <a:rPr lang="ru-RU" sz="1400" u="sng" dirty="0">
                <a:solidFill>
                  <a:srgbClr val="162046"/>
                </a:solidFill>
                <a:latin typeface="Arial" panose="020B0604020202020204" pitchFamily="34" charset="0"/>
                <a:cs typeface="Arial" panose="020B0604020202020204" pitchFamily="34" charset="0"/>
              </a:rPr>
              <a:t>9.3.18</a:t>
            </a:r>
            <a:r>
              <a:rPr lang="ru-RU" sz="1400" dirty="0">
                <a:solidFill>
                  <a:srgbClr val="162046"/>
                </a:solidFill>
                <a:latin typeface="Arial" panose="020B0604020202020204" pitchFamily="34" charset="0"/>
                <a:cs typeface="Arial" panose="020B0604020202020204" pitchFamily="34" charset="0"/>
              </a:rPr>
              <a:t> - </a:t>
            </a:r>
            <a:r>
              <a:rPr lang="ru-RU" sz="1400" u="sng" dirty="0">
                <a:solidFill>
                  <a:srgbClr val="162046"/>
                </a:solidFill>
                <a:latin typeface="Arial" panose="020B0604020202020204" pitchFamily="34" charset="0"/>
                <a:cs typeface="Arial" panose="020B0604020202020204" pitchFamily="34" charset="0"/>
              </a:rPr>
              <a:t>9.3.24</a:t>
            </a:r>
            <a:r>
              <a:rPr lang="ru-RU" sz="1400" dirty="0">
                <a:solidFill>
                  <a:srgbClr val="162046"/>
                </a:solidFill>
                <a:latin typeface="Arial" panose="020B0604020202020204" pitchFamily="34" charset="0"/>
                <a:cs typeface="Arial" panose="020B0604020202020204" pitchFamily="34" charset="0"/>
              </a:rPr>
              <a:t>, </a:t>
            </a:r>
            <a:r>
              <a:rPr lang="ru-RU" sz="1400" u="sng" dirty="0">
                <a:solidFill>
                  <a:srgbClr val="162046"/>
                </a:solidFill>
                <a:latin typeface="Arial" panose="020B0604020202020204" pitchFamily="34" charset="0"/>
                <a:cs typeface="Arial" panose="020B0604020202020204" pitchFamily="34" charset="0"/>
              </a:rPr>
              <a:t>9.3.26</a:t>
            </a:r>
            <a:r>
              <a:rPr lang="ru-RU" sz="1400" dirty="0">
                <a:solidFill>
                  <a:srgbClr val="162046"/>
                </a:solidFill>
                <a:latin typeface="Arial" panose="020B0604020202020204" pitchFamily="34" charset="0"/>
                <a:cs typeface="Arial" panose="020B0604020202020204" pitchFamily="34" charset="0"/>
              </a:rPr>
              <a:t> - </a:t>
            </a:r>
            <a:r>
              <a:rPr lang="ru-RU" sz="1400" u="sng" dirty="0">
                <a:solidFill>
                  <a:srgbClr val="162046"/>
                </a:solidFill>
                <a:latin typeface="Arial" panose="020B0604020202020204" pitchFamily="34" charset="0"/>
                <a:cs typeface="Arial" panose="020B0604020202020204" pitchFamily="34" charset="0"/>
              </a:rPr>
              <a:t>9.3.28</a:t>
            </a:r>
            <a:r>
              <a:rPr lang="ru-RU" sz="1400" dirty="0">
                <a:solidFill>
                  <a:srgbClr val="162046"/>
                </a:solidFill>
                <a:latin typeface="Arial" panose="020B0604020202020204" pitchFamily="34" charset="0"/>
                <a:cs typeface="Arial" panose="020B0604020202020204" pitchFamily="34" charset="0"/>
              </a:rPr>
              <a:t> </a:t>
            </a:r>
            <a:r>
              <a:rPr lang="ru-RU" sz="1400" u="sng" dirty="0">
                <a:solidFill>
                  <a:srgbClr val="162046"/>
                </a:solidFill>
                <a:latin typeface="Arial" panose="020B0604020202020204" pitchFamily="34" charset="0"/>
                <a:cs typeface="Arial" panose="020B0604020202020204" pitchFamily="34" charset="0"/>
              </a:rPr>
              <a:t>пункта 9 </a:t>
            </a:r>
            <a:r>
              <a:rPr lang="ru-RU" sz="1400" dirty="0">
                <a:solidFill>
                  <a:srgbClr val="162046"/>
                </a:solidFill>
                <a:latin typeface="Arial" panose="020B0604020202020204" pitchFamily="34" charset="0"/>
                <a:cs typeface="Arial" panose="020B0604020202020204" pitchFamily="34" charset="0"/>
              </a:rPr>
              <a:t>настоящих Правил.</a:t>
            </a:r>
          </a:p>
          <a:p>
            <a:pPr algn="just">
              <a:spcBef>
                <a:spcPct val="0"/>
              </a:spcBef>
            </a:pPr>
            <a:r>
              <a:rPr lang="ru-RU" sz="1400" dirty="0">
                <a:solidFill>
                  <a:srgbClr val="162046"/>
                </a:solidFill>
                <a:latin typeface="Arial" panose="020B0604020202020204" pitchFamily="34" charset="0"/>
                <a:cs typeface="Arial" panose="020B0604020202020204" pitchFamily="34" charset="0"/>
              </a:rPr>
              <a:t>11. В целях обеспечения готовности к отопительному периоду лица, указанные в </a:t>
            </a:r>
            <a:r>
              <a:rPr lang="ru-RU" sz="1400" u="sng" dirty="0">
                <a:solidFill>
                  <a:srgbClr val="162046"/>
                </a:solidFill>
                <a:latin typeface="Arial" panose="020B0604020202020204" pitchFamily="34" charset="0"/>
                <a:cs typeface="Arial" panose="020B0604020202020204" pitchFamily="34" charset="0"/>
              </a:rPr>
              <a:t>подпунктах 1.3 </a:t>
            </a:r>
            <a:r>
              <a:rPr lang="ru-RU" sz="1400" dirty="0">
                <a:solidFill>
                  <a:srgbClr val="162046"/>
                </a:solidFill>
                <a:latin typeface="Arial" panose="020B0604020202020204" pitchFamily="34" charset="0"/>
                <a:cs typeface="Arial" panose="020B0604020202020204" pitchFamily="34" charset="0"/>
              </a:rPr>
              <a:t>- </a:t>
            </a:r>
            <a:r>
              <a:rPr lang="ru-RU" sz="1400" u="sng" dirty="0">
                <a:solidFill>
                  <a:srgbClr val="162046"/>
                </a:solidFill>
                <a:latin typeface="Arial" panose="020B0604020202020204" pitchFamily="34" charset="0"/>
                <a:cs typeface="Arial" panose="020B0604020202020204" pitchFamily="34" charset="0"/>
              </a:rPr>
              <a:t>1.5 пункта 1</a:t>
            </a:r>
            <a:r>
              <a:rPr lang="ru-RU" sz="1400" dirty="0">
                <a:solidFill>
                  <a:srgbClr val="162046"/>
                </a:solidFill>
                <a:latin typeface="Arial" panose="020B0604020202020204" pitchFamily="34" charset="0"/>
                <a:cs typeface="Arial" panose="020B0604020202020204" pitchFamily="34" charset="0"/>
              </a:rPr>
              <a:t>** настоящих Правил, обязаны:</a:t>
            </a:r>
          </a:p>
          <a:p>
            <a:pPr algn="just">
              <a:spcBef>
                <a:spcPct val="0"/>
              </a:spcBef>
            </a:pPr>
            <a:r>
              <a:rPr lang="ru-RU" sz="1400" dirty="0">
                <a:solidFill>
                  <a:srgbClr val="162046"/>
                </a:solidFill>
                <a:latin typeface="Arial" panose="020B0604020202020204" pitchFamily="34" charset="0"/>
                <a:cs typeface="Arial" panose="020B0604020202020204" pitchFamily="34" charset="0"/>
              </a:rPr>
              <a:t>11.1. Выполнить требования, установленные частью 6 статьи 20 и частью 3 статьи 23.2</a:t>
            </a:r>
          </a:p>
          <a:p>
            <a:pPr algn="just">
              <a:spcBef>
                <a:spcPct val="0"/>
              </a:spcBef>
            </a:pPr>
            <a:r>
              <a:rPr lang="ru-RU" sz="1400" dirty="0">
                <a:solidFill>
                  <a:srgbClr val="162046"/>
                </a:solidFill>
                <a:latin typeface="Arial" panose="020B0604020202020204" pitchFamily="34" charset="0"/>
                <a:cs typeface="Arial" panose="020B0604020202020204" pitchFamily="34" charset="0"/>
              </a:rPr>
              <a:t>Федерального закона о теплоснабжении.</a:t>
            </a:r>
          </a:p>
          <a:p>
            <a:pPr algn="just">
              <a:spcBef>
                <a:spcPct val="0"/>
              </a:spcBef>
            </a:pPr>
            <a:r>
              <a:rPr lang="ru-RU" sz="1400" dirty="0">
                <a:solidFill>
                  <a:srgbClr val="162046"/>
                </a:solidFill>
                <a:latin typeface="Arial" panose="020B0604020202020204" pitchFamily="34" charset="0"/>
                <a:cs typeface="Arial" panose="020B0604020202020204" pitchFamily="34" charset="0"/>
              </a:rPr>
              <a:t>11.2. Обеспечить выполнение требований </a:t>
            </a:r>
            <a:r>
              <a:rPr lang="ru-RU" sz="1400" u="sng" dirty="0">
                <a:solidFill>
                  <a:srgbClr val="162046"/>
                </a:solidFill>
                <a:latin typeface="Arial" panose="020B0604020202020204" pitchFamily="34" charset="0"/>
                <a:cs typeface="Arial" panose="020B0604020202020204" pitchFamily="34" charset="0"/>
              </a:rPr>
              <a:t>Правил</a:t>
            </a:r>
            <a:r>
              <a:rPr lang="ru-RU" sz="1400" dirty="0">
                <a:solidFill>
                  <a:srgbClr val="162046"/>
                </a:solidFill>
                <a:latin typeface="Arial" panose="020B0604020202020204" pitchFamily="34" charset="0"/>
                <a:cs typeface="Arial" panose="020B0604020202020204" pitchFamily="34" charset="0"/>
              </a:rPr>
              <a:t> и норм технической эксплуатации жилищного фонда, утвержденных постановлением Госстроя России от 27 сентября 2003 г. N 170 &lt;12&gt; (далее - Правила № 170), в случае эксплуатации жилищного фонда.</a:t>
            </a:r>
          </a:p>
          <a:p>
            <a:pPr algn="just">
              <a:spcBef>
                <a:spcPct val="0"/>
              </a:spcBef>
            </a:pPr>
            <a:r>
              <a:rPr lang="ru-RU" sz="1400" dirty="0">
                <a:solidFill>
                  <a:srgbClr val="162046"/>
                </a:solidFill>
                <a:latin typeface="Arial" panose="020B0604020202020204" pitchFamily="34" charset="0"/>
                <a:cs typeface="Arial" panose="020B0604020202020204" pitchFamily="34" charset="0"/>
              </a:rPr>
              <a:t>11.3. Обеспечить выполнение </a:t>
            </a:r>
            <a:r>
              <a:rPr lang="ru-RU" sz="1400" u="sng" dirty="0">
                <a:solidFill>
                  <a:srgbClr val="162046"/>
                </a:solidFill>
                <a:latin typeface="Arial" panose="020B0604020202020204" pitchFamily="34" charset="0"/>
                <a:cs typeface="Arial" panose="020B0604020202020204" pitchFamily="34" charset="0"/>
              </a:rPr>
              <a:t>требования</a:t>
            </a:r>
            <a:r>
              <a:rPr lang="ru-RU" sz="1400" dirty="0">
                <a:solidFill>
                  <a:srgbClr val="162046"/>
                </a:solidFill>
                <a:latin typeface="Arial" panose="020B0604020202020204" pitchFamily="34" charset="0"/>
                <a:cs typeface="Arial" panose="020B0604020202020204" pitchFamily="34" charset="0"/>
              </a:rPr>
              <a:t>, предусмотренного </a:t>
            </a:r>
            <a:r>
              <a:rPr lang="ru-RU" sz="1400" u="sng" dirty="0">
                <a:solidFill>
                  <a:srgbClr val="162046"/>
                </a:solidFill>
                <a:latin typeface="Arial" panose="020B0604020202020204" pitchFamily="34" charset="0"/>
                <a:cs typeface="Arial" panose="020B0604020202020204" pitchFamily="34" charset="0"/>
              </a:rPr>
              <a:t>пунктом 11 </a:t>
            </a:r>
            <a:r>
              <a:rPr lang="ru-RU" sz="1400" dirty="0">
                <a:solidFill>
                  <a:srgbClr val="162046"/>
                </a:solidFill>
                <a:latin typeface="Arial" panose="020B0604020202020204" pitchFamily="34" charset="0"/>
                <a:cs typeface="Arial" panose="020B0604020202020204" pitchFamily="34" charset="0"/>
              </a:rPr>
              <a:t>Правил пользования</a:t>
            </a:r>
          </a:p>
          <a:p>
            <a:pPr algn="just">
              <a:spcBef>
                <a:spcPct val="0"/>
              </a:spcBef>
            </a:pPr>
            <a:r>
              <a:rPr lang="ru-RU" sz="1400" dirty="0">
                <a:solidFill>
                  <a:srgbClr val="162046"/>
                </a:solidFill>
                <a:latin typeface="Arial" panose="020B0604020202020204" pitchFamily="34" charset="0"/>
                <a:cs typeface="Arial" panose="020B0604020202020204" pitchFamily="34" charset="0"/>
              </a:rPr>
              <a:t>газом и предоставления услуг по газоснабжению в Российской Федерации, утвержденных</a:t>
            </a:r>
          </a:p>
          <a:p>
            <a:pPr algn="just">
              <a:spcBef>
                <a:spcPct val="0"/>
              </a:spcBef>
            </a:pPr>
            <a:r>
              <a:rPr lang="ru-RU" sz="1400" dirty="0">
                <a:solidFill>
                  <a:srgbClr val="162046"/>
                </a:solidFill>
                <a:latin typeface="Arial" panose="020B0604020202020204" pitchFamily="34" charset="0"/>
                <a:cs typeface="Arial" panose="020B0604020202020204" pitchFamily="34" charset="0"/>
              </a:rPr>
              <a:t>постановлением Правительства Российской Федерации от 17 мая 2002 г. N 317, в части</a:t>
            </a:r>
          </a:p>
          <a:p>
            <a:pPr algn="just">
              <a:spcBef>
                <a:spcPct val="0"/>
              </a:spcBef>
            </a:pPr>
            <a:r>
              <a:rPr lang="ru-RU" sz="1400" dirty="0">
                <a:solidFill>
                  <a:srgbClr val="162046"/>
                </a:solidFill>
                <a:latin typeface="Arial" panose="020B0604020202020204" pitchFamily="34" charset="0"/>
                <a:cs typeface="Arial" panose="020B0604020202020204" pitchFamily="34" charset="0"/>
              </a:rPr>
              <a:t>обеспечения безопасности при использовании и содержании внутридомового и</a:t>
            </a:r>
          </a:p>
          <a:p>
            <a:pPr algn="just">
              <a:spcBef>
                <a:spcPct val="0"/>
              </a:spcBef>
            </a:pPr>
            <a:r>
              <a:rPr lang="ru-RU" sz="1400" dirty="0">
                <a:solidFill>
                  <a:srgbClr val="162046"/>
                </a:solidFill>
                <a:latin typeface="Arial" panose="020B0604020202020204" pitchFamily="34" charset="0"/>
                <a:cs typeface="Arial" panose="020B0604020202020204" pitchFamily="34" charset="0"/>
              </a:rPr>
              <a:t>внутриквартирного газового оборудования при предоставлении коммунальной услуги по</a:t>
            </a:r>
          </a:p>
          <a:p>
            <a:pPr algn="just">
              <a:spcBef>
                <a:spcPct val="0"/>
              </a:spcBef>
            </a:pPr>
            <a:r>
              <a:rPr lang="ru-RU" sz="1400" dirty="0">
                <a:solidFill>
                  <a:srgbClr val="162046"/>
                </a:solidFill>
                <a:latin typeface="Arial" panose="020B0604020202020204" pitchFamily="34" charset="0"/>
                <a:cs typeface="Arial" panose="020B0604020202020204" pitchFamily="34" charset="0"/>
              </a:rPr>
              <a:t>газоснабжению.</a:t>
            </a:r>
          </a:p>
          <a:p>
            <a:pPr algn="just">
              <a:spcBef>
                <a:spcPct val="0"/>
              </a:spcBef>
            </a:pPr>
            <a:r>
              <a:rPr lang="ru-RU" sz="1400" b="1" i="1" dirty="0">
                <a:solidFill>
                  <a:srgbClr val="162046"/>
                </a:solidFill>
                <a:latin typeface="Arial" panose="020B0604020202020204" pitchFamily="34" charset="0"/>
                <a:cs typeface="Arial" panose="020B0604020202020204" pitchFamily="34" charset="0"/>
              </a:rPr>
              <a:t>*владельцы сетей, не являющиеся теплосетевыми организациями</a:t>
            </a:r>
          </a:p>
          <a:p>
            <a:pPr algn="just">
              <a:spcBef>
                <a:spcPct val="0"/>
              </a:spcBef>
            </a:pPr>
            <a:r>
              <a:rPr lang="ru-RU" sz="1400" b="1" i="1" dirty="0">
                <a:solidFill>
                  <a:srgbClr val="162046"/>
                </a:solidFill>
                <a:latin typeface="Arial" panose="020B0604020202020204" pitchFamily="34" charset="0"/>
                <a:cs typeface="Arial" panose="020B0604020202020204" pitchFamily="34" charset="0"/>
              </a:rPr>
              <a:t>**потребители, управляющие компании, обслуживающие организации</a:t>
            </a:r>
          </a:p>
        </p:txBody>
      </p:sp>
    </p:spTree>
    <p:extLst>
      <p:ext uri="{BB962C8B-B14F-4D97-AF65-F5344CB8AC3E}">
        <p14:creationId xmlns:p14="http://schemas.microsoft.com/office/powerpoint/2010/main" val="1627377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2A90A-6CF2-BB41-F0CD-80149D42589E}"/>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A4273A30-10CB-C8A4-369E-DB8D7BF95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07"/>
          </a:xfrm>
          <a:prstGeom prst="rect">
            <a:avLst/>
          </a:prstGeom>
        </p:spPr>
      </p:pic>
      <p:sp>
        <p:nvSpPr>
          <p:cNvPr id="3" name="Подзаголовок 2">
            <a:extLst>
              <a:ext uri="{FF2B5EF4-FFF2-40B4-BE49-F238E27FC236}">
                <a16:creationId xmlns:a16="http://schemas.microsoft.com/office/drawing/2014/main" id="{EF65BD10-1BB2-E78B-452A-AB3E0DE88863}"/>
              </a:ext>
            </a:extLst>
          </p:cNvPr>
          <p:cNvSpPr>
            <a:spLocks noGrp="1"/>
          </p:cNvSpPr>
          <p:nvPr>
            <p:ph type="subTitle" idx="1"/>
          </p:nvPr>
        </p:nvSpPr>
        <p:spPr>
          <a:xfrm>
            <a:off x="11526715" y="6306328"/>
            <a:ext cx="422031" cy="419787"/>
          </a:xfrm>
        </p:spPr>
        <p:txBody>
          <a:bodyPr>
            <a:noAutofit/>
          </a:bodyPr>
          <a:lstStyle/>
          <a:p>
            <a:r>
              <a:rPr lang="ru-RU" sz="1400" b="1" dirty="0">
                <a:solidFill>
                  <a:schemeClr val="bg1"/>
                </a:solidFill>
                <a:latin typeface="Century Gothic" panose="020B0502020202020204" pitchFamily="34" charset="0"/>
              </a:rPr>
              <a:t>24</a:t>
            </a:r>
          </a:p>
        </p:txBody>
      </p:sp>
      <p:sp>
        <p:nvSpPr>
          <p:cNvPr id="2" name="Заголовок 1">
            <a:extLst>
              <a:ext uri="{FF2B5EF4-FFF2-40B4-BE49-F238E27FC236}">
                <a16:creationId xmlns:a16="http://schemas.microsoft.com/office/drawing/2014/main" id="{7FEFDB82-C086-8DEE-82A0-C67116909475}"/>
              </a:ext>
            </a:extLst>
          </p:cNvPr>
          <p:cNvSpPr>
            <a:spLocks noGrp="1"/>
          </p:cNvSpPr>
          <p:nvPr>
            <p:ph type="ctrTitle"/>
          </p:nvPr>
        </p:nvSpPr>
        <p:spPr>
          <a:xfrm>
            <a:off x="297179" y="228600"/>
            <a:ext cx="11088576" cy="1177414"/>
          </a:xfrm>
        </p:spPr>
        <p:txBody>
          <a:bodyPr>
            <a:noAutofit/>
          </a:bodyPr>
          <a:lstStyle/>
          <a:p>
            <a:pPr algn="l"/>
            <a:r>
              <a:rPr lang="ru-RU" sz="2000" b="1" dirty="0">
                <a:latin typeface="Times New Roman" panose="02020603050405020304" pitchFamily="18" charset="0"/>
              </a:rPr>
              <a:t>Образец расчета индекса готовности к отопительному периоду муниципального образования</a:t>
            </a:r>
            <a:br>
              <a:rPr lang="ru-RU" sz="2000" b="1" dirty="0">
                <a:solidFill>
                  <a:srgbClr val="0C2B9C"/>
                </a:solidFill>
                <a:latin typeface="Times New Roman" panose="02020603050405020304" pitchFamily="18" charset="0"/>
              </a:rPr>
            </a:br>
            <a:r>
              <a:rPr lang="ru-RU" sz="2000" b="1" dirty="0">
                <a:solidFill>
                  <a:srgbClr val="0C2B9C"/>
                </a:solidFill>
                <a:latin typeface="Times New Roman" panose="02020603050405020304" pitchFamily="18" charset="0"/>
              </a:rPr>
              <a:t>желтые ячейки - значения рассчитываются автоматически, запрещено вносить изменения; </a:t>
            </a:r>
            <a:br>
              <a:rPr lang="ru-RU" sz="2000" b="1" dirty="0">
                <a:solidFill>
                  <a:srgbClr val="0C2B9C"/>
                </a:solidFill>
                <a:latin typeface="Times New Roman" panose="02020603050405020304" pitchFamily="18" charset="0"/>
              </a:rPr>
            </a:br>
            <a:r>
              <a:rPr lang="ru-RU" sz="2000" b="1" dirty="0">
                <a:solidFill>
                  <a:srgbClr val="0C2B9C"/>
                </a:solidFill>
                <a:latin typeface="Times New Roman" panose="02020603050405020304" pitchFamily="18" charset="0"/>
              </a:rPr>
              <a:t>зеленые ячейки - выбор значений 0 или 1;</a:t>
            </a:r>
            <a:br>
              <a:rPr lang="ru-RU" sz="2000" b="1" dirty="0">
                <a:solidFill>
                  <a:srgbClr val="0C2B9C"/>
                </a:solidFill>
                <a:latin typeface="Times New Roman" panose="02020603050405020304" pitchFamily="18" charset="0"/>
              </a:rPr>
            </a:br>
            <a:r>
              <a:rPr lang="ru-RU" sz="2000" b="1" dirty="0">
                <a:solidFill>
                  <a:srgbClr val="0C2B9C"/>
                </a:solidFill>
                <a:latin typeface="Times New Roman" panose="02020603050405020304" pitchFamily="18" charset="0"/>
              </a:rPr>
              <a:t>синие ячейки - фактическое численное значение</a:t>
            </a:r>
            <a:r>
              <a:rPr lang="ru-RU" sz="2000" dirty="0">
                <a:solidFill>
                  <a:srgbClr val="0C2B9C"/>
                </a:solidFill>
              </a:rPr>
              <a:t> </a:t>
            </a:r>
            <a:endParaRPr lang="ru-RU" sz="2000" b="1" dirty="0">
              <a:solidFill>
                <a:srgbClr val="0C2B9C"/>
              </a:solidFill>
              <a:latin typeface="PT Astra Serif" panose="020A0603040505020204" pitchFamily="18" charset="-52"/>
              <a:ea typeface="PT Astra Serif" panose="020A0603040505020204" pitchFamily="18" charset="-52"/>
            </a:endParaRPr>
          </a:p>
        </p:txBody>
      </p:sp>
      <p:sp>
        <p:nvSpPr>
          <p:cNvPr id="6" name="TextBox 5">
            <a:extLst>
              <a:ext uri="{FF2B5EF4-FFF2-40B4-BE49-F238E27FC236}">
                <a16:creationId xmlns:a16="http://schemas.microsoft.com/office/drawing/2014/main" id="{98EE6779-1962-48C3-9850-596F19CC1ECD}"/>
              </a:ext>
            </a:extLst>
          </p:cNvPr>
          <p:cNvSpPr txBox="1"/>
          <p:nvPr/>
        </p:nvSpPr>
        <p:spPr>
          <a:xfrm>
            <a:off x="297180" y="1630681"/>
            <a:ext cx="8227388" cy="369332"/>
          </a:xfrm>
          <a:prstGeom prst="rect">
            <a:avLst/>
          </a:prstGeom>
          <a:noFill/>
        </p:spPr>
        <p:txBody>
          <a:bodyPr wrap="square" rtlCol="0">
            <a:spAutoFit/>
          </a:bodyPr>
          <a:lstStyle/>
          <a:p>
            <a:endParaRPr lang="ru-RU" dirty="0"/>
          </a:p>
        </p:txBody>
      </p:sp>
      <p:pic>
        <p:nvPicPr>
          <p:cNvPr id="9" name="Рисунок 8">
            <a:extLst>
              <a:ext uri="{FF2B5EF4-FFF2-40B4-BE49-F238E27FC236}">
                <a16:creationId xmlns:a16="http://schemas.microsoft.com/office/drawing/2014/main" id="{9F717673-2A82-4987-BF59-705BCFE1A0BB}"/>
              </a:ext>
            </a:extLst>
          </p:cNvPr>
          <p:cNvPicPr>
            <a:picLocks noChangeAspect="1"/>
          </p:cNvPicPr>
          <p:nvPr/>
        </p:nvPicPr>
        <p:blipFill>
          <a:blip r:embed="rId4"/>
          <a:stretch>
            <a:fillRect/>
          </a:stretch>
        </p:blipFill>
        <p:spPr>
          <a:xfrm>
            <a:off x="133841" y="1406014"/>
            <a:ext cx="11924318" cy="5236518"/>
          </a:xfrm>
          <a:prstGeom prst="rect">
            <a:avLst/>
          </a:prstGeom>
        </p:spPr>
      </p:pic>
    </p:spTree>
    <p:extLst>
      <p:ext uri="{BB962C8B-B14F-4D97-AF65-F5344CB8AC3E}">
        <p14:creationId xmlns:p14="http://schemas.microsoft.com/office/powerpoint/2010/main" val="2249907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2A90A-6CF2-BB41-F0CD-80149D42589E}"/>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A4273A30-10CB-C8A4-369E-DB8D7BF95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81" y="-134039"/>
            <a:ext cx="12361361" cy="7126077"/>
          </a:xfrm>
          <a:prstGeom prst="rect">
            <a:avLst/>
          </a:prstGeom>
        </p:spPr>
      </p:pic>
      <p:sp>
        <p:nvSpPr>
          <p:cNvPr id="3" name="Подзаголовок 2">
            <a:extLst>
              <a:ext uri="{FF2B5EF4-FFF2-40B4-BE49-F238E27FC236}">
                <a16:creationId xmlns:a16="http://schemas.microsoft.com/office/drawing/2014/main" id="{EF65BD10-1BB2-E78B-452A-AB3E0DE88863}"/>
              </a:ext>
            </a:extLst>
          </p:cNvPr>
          <p:cNvSpPr>
            <a:spLocks noGrp="1"/>
          </p:cNvSpPr>
          <p:nvPr>
            <p:ph type="subTitle" idx="1"/>
          </p:nvPr>
        </p:nvSpPr>
        <p:spPr>
          <a:xfrm>
            <a:off x="11526715" y="6306328"/>
            <a:ext cx="537466" cy="419787"/>
          </a:xfrm>
        </p:spPr>
        <p:txBody>
          <a:bodyPr>
            <a:noAutofit/>
          </a:bodyPr>
          <a:lstStyle/>
          <a:p>
            <a:r>
              <a:rPr lang="ru-RU" sz="2000" b="1" dirty="0">
                <a:solidFill>
                  <a:schemeClr val="bg1"/>
                </a:solidFill>
                <a:latin typeface="Century Gothic" panose="020B0502020202020204" pitchFamily="34" charset="0"/>
              </a:rPr>
              <a:t>25</a:t>
            </a:r>
          </a:p>
        </p:txBody>
      </p:sp>
      <p:sp>
        <p:nvSpPr>
          <p:cNvPr id="2" name="Заголовок 1">
            <a:extLst>
              <a:ext uri="{FF2B5EF4-FFF2-40B4-BE49-F238E27FC236}">
                <a16:creationId xmlns:a16="http://schemas.microsoft.com/office/drawing/2014/main" id="{7FEFDB82-C086-8DEE-82A0-C67116909475}"/>
              </a:ext>
            </a:extLst>
          </p:cNvPr>
          <p:cNvSpPr>
            <a:spLocks noGrp="1"/>
          </p:cNvSpPr>
          <p:nvPr>
            <p:ph type="ctrTitle"/>
          </p:nvPr>
        </p:nvSpPr>
        <p:spPr>
          <a:xfrm>
            <a:off x="297179" y="235974"/>
            <a:ext cx="8306047" cy="1484671"/>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br>
              <a:rPr lang="ru-RU" sz="2000" b="1" dirty="0">
                <a:latin typeface="Times New Roman" panose="02020603050405020304" pitchFamily="18" charset="0"/>
              </a:rPr>
            </a:br>
            <a:endParaRPr lang="ru-RU" sz="2000" b="1" dirty="0">
              <a:solidFill>
                <a:srgbClr val="0C2B9C"/>
              </a:solidFill>
              <a:latin typeface="PT Astra Serif" panose="020A0603040505020204" pitchFamily="18" charset="-52"/>
              <a:ea typeface="PT Astra Serif" panose="020A0603040505020204" pitchFamily="18" charset="-52"/>
            </a:endParaRPr>
          </a:p>
        </p:txBody>
      </p:sp>
      <p:sp>
        <p:nvSpPr>
          <p:cNvPr id="13" name="TextBox 12">
            <a:extLst>
              <a:ext uri="{FF2B5EF4-FFF2-40B4-BE49-F238E27FC236}">
                <a16:creationId xmlns:a16="http://schemas.microsoft.com/office/drawing/2014/main" id="{278C8FBA-CCDC-416A-8819-DDBE69E5FB1E}"/>
              </a:ext>
            </a:extLst>
          </p:cNvPr>
          <p:cNvSpPr txBox="1"/>
          <p:nvPr/>
        </p:nvSpPr>
        <p:spPr>
          <a:xfrm>
            <a:off x="297179" y="4074738"/>
            <a:ext cx="8394537" cy="1754326"/>
          </a:xfrm>
          <a:prstGeom prst="rect">
            <a:avLst/>
          </a:prstGeom>
          <a:noFill/>
        </p:spPr>
        <p:txBody>
          <a:bodyPr wrap="square" rtlCol="0">
            <a:spAutoFit/>
          </a:bodyPr>
          <a:lstStyle/>
          <a:p>
            <a:r>
              <a:rPr lang="ru-RU" b="1" dirty="0">
                <a:latin typeface="Times New Roman" panose="02020603050405020304" pitchFamily="18" charset="0"/>
              </a:rPr>
              <a:t>Образец расчета индекса готовности к отопительному периоду владельцев тепловых сетей, не являющихся теплосетевыми организациями</a:t>
            </a:r>
            <a:br>
              <a:rPr lang="ru-RU" b="1" dirty="0">
                <a:solidFill>
                  <a:srgbClr val="0C2B9C"/>
                </a:solidFill>
                <a:latin typeface="Times New Roman" panose="02020603050405020304" pitchFamily="18" charset="0"/>
              </a:rPr>
            </a:br>
            <a:r>
              <a:rPr lang="ru-RU" b="1" dirty="0">
                <a:solidFill>
                  <a:srgbClr val="0C2B9C"/>
                </a:solidFill>
                <a:latin typeface="Times New Roman" panose="02020603050405020304" pitchFamily="18" charset="0"/>
              </a:rPr>
              <a:t>желтые ячейки - значения рассчитываются автоматически, запрещено вносить изменения; </a:t>
            </a:r>
            <a:br>
              <a:rPr lang="ru-RU" b="1" dirty="0">
                <a:solidFill>
                  <a:srgbClr val="0C2B9C"/>
                </a:solidFill>
                <a:latin typeface="Times New Roman" panose="02020603050405020304" pitchFamily="18" charset="0"/>
              </a:rPr>
            </a:br>
            <a:r>
              <a:rPr lang="ru-RU" b="1" dirty="0">
                <a:solidFill>
                  <a:srgbClr val="0C2B9C"/>
                </a:solidFill>
                <a:latin typeface="Times New Roman" panose="02020603050405020304" pitchFamily="18" charset="0"/>
              </a:rPr>
              <a:t>зеленые ячейки - выбор значений 0 или 1;</a:t>
            </a:r>
            <a:br>
              <a:rPr lang="ru-RU" b="1" dirty="0">
                <a:solidFill>
                  <a:srgbClr val="0C2B9C"/>
                </a:solidFill>
                <a:latin typeface="Times New Roman" panose="02020603050405020304" pitchFamily="18" charset="0"/>
              </a:rPr>
            </a:br>
            <a:r>
              <a:rPr lang="ru-RU" b="1" dirty="0">
                <a:solidFill>
                  <a:srgbClr val="0C2B9C"/>
                </a:solidFill>
                <a:latin typeface="Times New Roman" panose="02020603050405020304" pitchFamily="18" charset="0"/>
              </a:rPr>
              <a:t>синие ячейки - фактическое численное значение</a:t>
            </a:r>
            <a:endParaRPr lang="ru-RU" dirty="0"/>
          </a:p>
        </p:txBody>
      </p:sp>
      <p:sp>
        <p:nvSpPr>
          <p:cNvPr id="16" name="TextBox 15">
            <a:extLst>
              <a:ext uri="{FF2B5EF4-FFF2-40B4-BE49-F238E27FC236}">
                <a16:creationId xmlns:a16="http://schemas.microsoft.com/office/drawing/2014/main" id="{02CBDC49-710A-4A7F-8115-C18E4E95B73A}"/>
              </a:ext>
            </a:extLst>
          </p:cNvPr>
          <p:cNvSpPr txBox="1"/>
          <p:nvPr/>
        </p:nvSpPr>
        <p:spPr>
          <a:xfrm>
            <a:off x="297179" y="2104103"/>
            <a:ext cx="8709169" cy="1754326"/>
          </a:xfrm>
          <a:prstGeom prst="rect">
            <a:avLst/>
          </a:prstGeom>
          <a:noFill/>
        </p:spPr>
        <p:txBody>
          <a:bodyPr wrap="square" rtlCol="0">
            <a:spAutoFit/>
          </a:bodyPr>
          <a:lstStyle/>
          <a:p>
            <a:r>
              <a:rPr lang="ru-RU" b="1" dirty="0">
                <a:latin typeface="Times New Roman" panose="02020603050405020304" pitchFamily="18" charset="0"/>
              </a:rPr>
              <a:t>Образец расчета индекса готовности к отопительному периоду теплоснабжающих, теплосетевых организаций</a:t>
            </a:r>
            <a:br>
              <a:rPr lang="ru-RU" b="1" dirty="0">
                <a:solidFill>
                  <a:srgbClr val="0C2B9C"/>
                </a:solidFill>
                <a:latin typeface="Times New Roman" panose="02020603050405020304" pitchFamily="18" charset="0"/>
              </a:rPr>
            </a:br>
            <a:r>
              <a:rPr lang="ru-RU" b="1" dirty="0">
                <a:solidFill>
                  <a:srgbClr val="0C2B9C"/>
                </a:solidFill>
                <a:latin typeface="Times New Roman" panose="02020603050405020304" pitchFamily="18" charset="0"/>
              </a:rPr>
              <a:t>желтые ячейки - значения рассчитываются автоматически, запрещено вносить изменения; </a:t>
            </a:r>
            <a:br>
              <a:rPr lang="ru-RU" b="1" dirty="0">
                <a:solidFill>
                  <a:srgbClr val="0C2B9C"/>
                </a:solidFill>
                <a:latin typeface="Times New Roman" panose="02020603050405020304" pitchFamily="18" charset="0"/>
              </a:rPr>
            </a:br>
            <a:r>
              <a:rPr lang="ru-RU" b="1" dirty="0">
                <a:solidFill>
                  <a:srgbClr val="0C2B9C"/>
                </a:solidFill>
                <a:latin typeface="Times New Roman" panose="02020603050405020304" pitchFamily="18" charset="0"/>
              </a:rPr>
              <a:t>зеленые ячейки - выбор значений 0 или 1;</a:t>
            </a:r>
            <a:br>
              <a:rPr lang="ru-RU" b="1" dirty="0">
                <a:solidFill>
                  <a:srgbClr val="0C2B9C"/>
                </a:solidFill>
                <a:latin typeface="Times New Roman" panose="02020603050405020304" pitchFamily="18" charset="0"/>
              </a:rPr>
            </a:br>
            <a:r>
              <a:rPr lang="ru-RU" b="1" dirty="0">
                <a:solidFill>
                  <a:srgbClr val="0C2B9C"/>
                </a:solidFill>
                <a:latin typeface="Times New Roman" panose="02020603050405020304" pitchFamily="18" charset="0"/>
              </a:rPr>
              <a:t>синие ячейки - фактическое численное значение</a:t>
            </a:r>
            <a:endParaRPr lang="ru-RU" dirty="0"/>
          </a:p>
        </p:txBody>
      </p:sp>
      <p:pic>
        <p:nvPicPr>
          <p:cNvPr id="18" name="Рисунок 17">
            <a:extLst>
              <a:ext uri="{FF2B5EF4-FFF2-40B4-BE49-F238E27FC236}">
                <a16:creationId xmlns:a16="http://schemas.microsoft.com/office/drawing/2014/main" id="{B081D774-C80E-445A-8CCD-144632CD9A07}"/>
              </a:ext>
            </a:extLst>
          </p:cNvPr>
          <p:cNvPicPr>
            <a:picLocks noChangeAspect="1"/>
          </p:cNvPicPr>
          <p:nvPr/>
        </p:nvPicPr>
        <p:blipFill>
          <a:blip r:embed="rId4"/>
          <a:stretch>
            <a:fillRect/>
          </a:stretch>
        </p:blipFill>
        <p:spPr>
          <a:xfrm>
            <a:off x="8603226" y="-134039"/>
            <a:ext cx="3673454" cy="7126077"/>
          </a:xfrm>
          <a:prstGeom prst="rect">
            <a:avLst/>
          </a:prstGeom>
        </p:spPr>
      </p:pic>
      <p:sp>
        <p:nvSpPr>
          <p:cNvPr id="19" name="TextBox 18">
            <a:extLst>
              <a:ext uri="{FF2B5EF4-FFF2-40B4-BE49-F238E27FC236}">
                <a16:creationId xmlns:a16="http://schemas.microsoft.com/office/drawing/2014/main" id="{5CD538D2-FC7F-4186-BC19-BF5F2247AAB8}"/>
              </a:ext>
            </a:extLst>
          </p:cNvPr>
          <p:cNvSpPr txBox="1"/>
          <p:nvPr/>
        </p:nvSpPr>
        <p:spPr>
          <a:xfrm>
            <a:off x="11788878" y="6410860"/>
            <a:ext cx="487802" cy="400110"/>
          </a:xfrm>
          <a:prstGeom prst="rect">
            <a:avLst/>
          </a:prstGeom>
          <a:noFill/>
        </p:spPr>
        <p:txBody>
          <a:bodyPr wrap="square" rtlCol="0">
            <a:spAutoFit/>
          </a:bodyPr>
          <a:lstStyle/>
          <a:p>
            <a:r>
              <a:rPr lang="ru-RU" sz="2000" b="1" dirty="0">
                <a:solidFill>
                  <a:schemeClr val="bg1"/>
                </a:solidFill>
              </a:rPr>
              <a:t>25</a:t>
            </a:r>
          </a:p>
        </p:txBody>
      </p:sp>
    </p:spTree>
    <p:extLst>
      <p:ext uri="{BB962C8B-B14F-4D97-AF65-F5344CB8AC3E}">
        <p14:creationId xmlns:p14="http://schemas.microsoft.com/office/powerpoint/2010/main" val="1313126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2A90A-6CF2-BB41-F0CD-80149D42589E}"/>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A4273A30-10CB-C8A4-369E-DB8D7BF95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5471"/>
            <a:ext cx="12192000" cy="7126077"/>
          </a:xfrm>
          <a:prstGeom prst="rect">
            <a:avLst/>
          </a:prstGeom>
        </p:spPr>
      </p:pic>
      <p:sp>
        <p:nvSpPr>
          <p:cNvPr id="3" name="Подзаголовок 2">
            <a:extLst>
              <a:ext uri="{FF2B5EF4-FFF2-40B4-BE49-F238E27FC236}">
                <a16:creationId xmlns:a16="http://schemas.microsoft.com/office/drawing/2014/main" id="{EF65BD10-1BB2-E78B-452A-AB3E0DE88863}"/>
              </a:ext>
            </a:extLst>
          </p:cNvPr>
          <p:cNvSpPr>
            <a:spLocks noGrp="1"/>
          </p:cNvSpPr>
          <p:nvPr>
            <p:ph type="subTitle" idx="1"/>
          </p:nvPr>
        </p:nvSpPr>
        <p:spPr>
          <a:xfrm>
            <a:off x="11526715" y="6306328"/>
            <a:ext cx="537466" cy="419787"/>
          </a:xfrm>
        </p:spPr>
        <p:txBody>
          <a:bodyPr>
            <a:noAutofit/>
          </a:bodyPr>
          <a:lstStyle/>
          <a:p>
            <a:r>
              <a:rPr lang="ru-RU" sz="2000" b="1" dirty="0">
                <a:solidFill>
                  <a:schemeClr val="bg1"/>
                </a:solidFill>
                <a:latin typeface="Century Gothic" panose="020B0502020202020204" pitchFamily="34" charset="0"/>
              </a:rPr>
              <a:t>26</a:t>
            </a:r>
          </a:p>
        </p:txBody>
      </p:sp>
      <p:sp>
        <p:nvSpPr>
          <p:cNvPr id="2" name="Заголовок 1">
            <a:extLst>
              <a:ext uri="{FF2B5EF4-FFF2-40B4-BE49-F238E27FC236}">
                <a16:creationId xmlns:a16="http://schemas.microsoft.com/office/drawing/2014/main" id="{7FEFDB82-C086-8DEE-82A0-C67116909475}"/>
              </a:ext>
            </a:extLst>
          </p:cNvPr>
          <p:cNvSpPr>
            <a:spLocks noGrp="1"/>
          </p:cNvSpPr>
          <p:nvPr>
            <p:ph type="ctrTitle"/>
          </p:nvPr>
        </p:nvSpPr>
        <p:spPr>
          <a:xfrm>
            <a:off x="297178" y="540773"/>
            <a:ext cx="11314719" cy="5142272"/>
          </a:xfrm>
        </p:spPr>
        <p:txBody>
          <a:bodyPr>
            <a:noAutofit/>
          </a:bodyPr>
          <a:lstStyle/>
          <a:p>
            <a:pPr algn="just"/>
            <a:r>
              <a:rPr lang="ru-RU" sz="2000" b="1" dirty="0">
                <a:solidFill>
                  <a:srgbClr val="000000"/>
                </a:solidFill>
                <a:latin typeface="Times New Roman" panose="02020603050405020304" pitchFamily="18" charset="0"/>
              </a:rPr>
              <a:t>        Образец расчета индекса готовности к отопительному периоду потребителей тепловой энергии, </a:t>
            </a:r>
            <a:r>
              <a:rPr lang="ru-RU" sz="2000" b="1" dirty="0" err="1">
                <a:solidFill>
                  <a:srgbClr val="000000"/>
                </a:solidFill>
                <a:latin typeface="Times New Roman" panose="02020603050405020304" pitchFamily="18" charset="0"/>
              </a:rPr>
              <a:t>теплопотребляющие</a:t>
            </a:r>
            <a:r>
              <a:rPr lang="ru-RU" sz="2000" b="1" dirty="0">
                <a:solidFill>
                  <a:srgbClr val="000000"/>
                </a:solidFill>
                <a:latin typeface="Times New Roman" panose="02020603050405020304" pitchFamily="18" charset="0"/>
              </a:rPr>
              <a:t> установки которых подключены (технологически присоединены) к системе теплоснабжения, приобретающих тепловую энергию (мощность), теплоноситель для использования на принадлежащих им на праве собственности или ином законном основании </a:t>
            </a:r>
            <a:r>
              <a:rPr lang="ru-RU" sz="2000" b="1" dirty="0" err="1">
                <a:solidFill>
                  <a:srgbClr val="000000"/>
                </a:solidFill>
                <a:latin typeface="Times New Roman" panose="02020603050405020304" pitchFamily="18" charset="0"/>
              </a:rPr>
              <a:t>теплопотребляющих</a:t>
            </a:r>
            <a:r>
              <a:rPr lang="ru-RU" sz="2000" b="1" dirty="0">
                <a:solidFill>
                  <a:srgbClr val="000000"/>
                </a:solidFill>
                <a:latin typeface="Times New Roman" panose="02020603050405020304" pitchFamily="18" charset="0"/>
              </a:rPr>
              <a:t> установках, управляющих организаций, а также товариществ собственников жилья, жилищных кооперативов, жилищно-строительных кооперативов или иных специализированных потребительских кооперативов при условии осуществления ими деятельности по управлению многоквартирными домами, а также лиц, с которыми в соответствии с частью 1 статьи 164 Жилищного кодекса Российской Федерации собственниками помещений в многоквартирном доме заключены договоры оказания услуг по содержанию и (или) выполнению работ по ремонту общего имущества в целях надлежащего содержания и (или) ремонта внутридомовой системы отопления в многоквартирном доме, или председателя совета многоквартирного дома в случае, если собственниками помещений в многоквартирном доме не принято решение о заключении таких договоров, или муниципальными образованиями в случае, если способ управления многоквартирным домом не выбран или выбранный способ управления не реализован</a:t>
            </a:r>
            <a:br>
              <a:rPr lang="ru-RU" sz="2000" b="1" dirty="0">
                <a:solidFill>
                  <a:srgbClr val="000000"/>
                </a:solidFill>
                <a:latin typeface="Times New Roman" panose="02020603050405020304" pitchFamily="18" charset="0"/>
              </a:rPr>
            </a:br>
            <a:r>
              <a:rPr lang="ru-RU" sz="2000" b="1" dirty="0">
                <a:solidFill>
                  <a:srgbClr val="0C2B9C"/>
                </a:solidFill>
                <a:latin typeface="Times New Roman" panose="02020603050405020304" pitchFamily="18" charset="0"/>
              </a:rPr>
              <a:t>желтые ячейки - значения рассчитываются автоматически, запрещено вносить изменения; </a:t>
            </a:r>
            <a:br>
              <a:rPr lang="ru-RU" sz="2000" b="1" dirty="0">
                <a:solidFill>
                  <a:srgbClr val="0C2B9C"/>
                </a:solidFill>
                <a:latin typeface="Times New Roman" panose="02020603050405020304" pitchFamily="18" charset="0"/>
              </a:rPr>
            </a:br>
            <a:r>
              <a:rPr lang="ru-RU" sz="2000" b="1" dirty="0">
                <a:solidFill>
                  <a:srgbClr val="0C2B9C"/>
                </a:solidFill>
                <a:latin typeface="Times New Roman" panose="02020603050405020304" pitchFamily="18" charset="0"/>
              </a:rPr>
              <a:t>зеленые ячейки - выбор значений 0 или 1</a:t>
            </a:r>
            <a:r>
              <a:rPr lang="ru-RU" sz="2000" dirty="0">
                <a:solidFill>
                  <a:srgbClr val="0C2B9C"/>
                </a:solidFill>
              </a:rPr>
              <a:t> </a:t>
            </a:r>
            <a:endParaRPr lang="ru-RU" sz="2000" b="1" dirty="0">
              <a:solidFill>
                <a:srgbClr val="0C2B9C"/>
              </a:solidFill>
              <a:latin typeface="PT Astra Serif" panose="020A0603040505020204" pitchFamily="18" charset="-52"/>
              <a:ea typeface="PT Astra Serif" panose="020A0603040505020204" pitchFamily="18" charset="-52"/>
            </a:endParaRPr>
          </a:p>
        </p:txBody>
      </p:sp>
      <p:sp>
        <p:nvSpPr>
          <p:cNvPr id="6" name="TextBox 5">
            <a:extLst>
              <a:ext uri="{FF2B5EF4-FFF2-40B4-BE49-F238E27FC236}">
                <a16:creationId xmlns:a16="http://schemas.microsoft.com/office/drawing/2014/main" id="{98EE6779-1962-48C3-9850-596F19CC1ECD}"/>
              </a:ext>
            </a:extLst>
          </p:cNvPr>
          <p:cNvSpPr txBox="1"/>
          <p:nvPr/>
        </p:nvSpPr>
        <p:spPr>
          <a:xfrm>
            <a:off x="297179" y="1630681"/>
            <a:ext cx="11157401" cy="369332"/>
          </a:xfrm>
          <a:prstGeom prst="rect">
            <a:avLst/>
          </a:prstGeom>
          <a:noFill/>
        </p:spPr>
        <p:txBody>
          <a:bodyPr wrap="square" rtlCol="0">
            <a:spAutoFit/>
          </a:bodyPr>
          <a:lstStyle/>
          <a:p>
            <a:endParaRPr lang="ru-RU" dirty="0"/>
          </a:p>
        </p:txBody>
      </p:sp>
    </p:spTree>
    <p:extLst>
      <p:ext uri="{BB962C8B-B14F-4D97-AF65-F5344CB8AC3E}">
        <p14:creationId xmlns:p14="http://schemas.microsoft.com/office/powerpoint/2010/main" val="3187172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1273A-9300-1B48-A4D9-79E763F4DFC4}"/>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2E6D4902-3C5D-DAB1-8FE8-2934BB33A2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60607"/>
          </a:xfrm>
          <a:prstGeom prst="rect">
            <a:avLst/>
          </a:prstGeom>
        </p:spPr>
      </p:pic>
      <p:pic>
        <p:nvPicPr>
          <p:cNvPr id="7" name="Рисунок 6">
            <a:extLst>
              <a:ext uri="{FF2B5EF4-FFF2-40B4-BE49-F238E27FC236}">
                <a16:creationId xmlns:a16="http://schemas.microsoft.com/office/drawing/2014/main" id="{778B0663-A9A4-1867-A362-92D17DA073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8194" y="-1"/>
            <a:ext cx="3293806" cy="6858000"/>
          </a:xfrm>
          <a:prstGeom prst="rect">
            <a:avLst/>
          </a:prstGeom>
        </p:spPr>
      </p:pic>
      <p:sp>
        <p:nvSpPr>
          <p:cNvPr id="3" name="Подзаголовок 2">
            <a:extLst>
              <a:ext uri="{FF2B5EF4-FFF2-40B4-BE49-F238E27FC236}">
                <a16:creationId xmlns:a16="http://schemas.microsoft.com/office/drawing/2014/main" id="{FAA72912-5FF4-3037-7794-394C88ECC1E9}"/>
              </a:ext>
            </a:extLst>
          </p:cNvPr>
          <p:cNvSpPr>
            <a:spLocks noGrp="1"/>
          </p:cNvSpPr>
          <p:nvPr>
            <p:ph type="subTitle" idx="1"/>
          </p:nvPr>
        </p:nvSpPr>
        <p:spPr>
          <a:xfrm>
            <a:off x="11526715" y="6306328"/>
            <a:ext cx="665285" cy="419787"/>
          </a:xfrm>
        </p:spPr>
        <p:txBody>
          <a:bodyPr>
            <a:noAutofit/>
          </a:bodyPr>
          <a:lstStyle/>
          <a:p>
            <a:r>
              <a:rPr lang="ru-RU" sz="2000" b="1" dirty="0">
                <a:solidFill>
                  <a:schemeClr val="bg1"/>
                </a:solidFill>
                <a:latin typeface="Century Gothic" panose="020B0502020202020204" pitchFamily="34" charset="0"/>
              </a:rPr>
              <a:t>27</a:t>
            </a:r>
          </a:p>
        </p:txBody>
      </p:sp>
      <p:sp>
        <p:nvSpPr>
          <p:cNvPr id="2" name="Заголовок 1">
            <a:extLst>
              <a:ext uri="{FF2B5EF4-FFF2-40B4-BE49-F238E27FC236}">
                <a16:creationId xmlns:a16="http://schemas.microsoft.com/office/drawing/2014/main" id="{49DA3F8C-E3C4-CE05-FC52-4A2D29494B11}"/>
              </a:ext>
            </a:extLst>
          </p:cNvPr>
          <p:cNvSpPr>
            <a:spLocks noGrp="1"/>
          </p:cNvSpPr>
          <p:nvPr>
            <p:ph type="ctrTitle"/>
          </p:nvPr>
        </p:nvSpPr>
        <p:spPr>
          <a:xfrm>
            <a:off x="297180" y="228600"/>
            <a:ext cx="8404367"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6" name="TextBox 5">
            <a:extLst>
              <a:ext uri="{FF2B5EF4-FFF2-40B4-BE49-F238E27FC236}">
                <a16:creationId xmlns:a16="http://schemas.microsoft.com/office/drawing/2014/main" id="{0A7DB694-11FC-FF90-2B16-F2D16DB664C3}"/>
              </a:ext>
            </a:extLst>
          </p:cNvPr>
          <p:cNvSpPr txBox="1"/>
          <p:nvPr/>
        </p:nvSpPr>
        <p:spPr>
          <a:xfrm>
            <a:off x="1037382" y="1364809"/>
            <a:ext cx="7664165" cy="1362489"/>
          </a:xfrm>
          <a:prstGeom prst="rect">
            <a:avLst/>
          </a:prstGeom>
          <a:noFill/>
        </p:spPr>
        <p:txBody>
          <a:bodyPr wrap="square">
            <a:spAutoFit/>
          </a:bodyPr>
          <a:lstStyle/>
          <a:p>
            <a:pPr algn="r">
              <a:lnSpc>
                <a:spcPct val="120000"/>
              </a:lnSpc>
              <a:spcBef>
                <a:spcPct val="0"/>
              </a:spcBef>
            </a:pPr>
            <a:r>
              <a:rPr lang="ru-RU" sz="1400" dirty="0">
                <a:solidFill>
                  <a:srgbClr val="162046"/>
                </a:solidFill>
                <a:latin typeface="PT Astra Serif" panose="020A0603040505020204" pitchFamily="18" charset="-52"/>
                <a:cs typeface="+mj-cs"/>
              </a:rPr>
              <a:t>Приложение № 2</a:t>
            </a:r>
          </a:p>
          <a:p>
            <a:pPr algn="r">
              <a:lnSpc>
                <a:spcPct val="120000"/>
              </a:lnSpc>
              <a:spcBef>
                <a:spcPct val="0"/>
              </a:spcBef>
            </a:pPr>
            <a:r>
              <a:rPr lang="ru-RU" sz="1400" dirty="0">
                <a:solidFill>
                  <a:srgbClr val="162046"/>
                </a:solidFill>
                <a:latin typeface="PT Astra Serif" panose="020A0603040505020204" pitchFamily="18" charset="-52"/>
                <a:cs typeface="+mj-cs"/>
              </a:rPr>
              <a:t>к приказу Минэнерго России</a:t>
            </a:r>
          </a:p>
          <a:p>
            <a:pPr algn="r">
              <a:lnSpc>
                <a:spcPct val="120000"/>
              </a:lnSpc>
              <a:spcBef>
                <a:spcPct val="0"/>
              </a:spcBef>
            </a:pPr>
            <a:r>
              <a:rPr lang="ru-RU" sz="1400" dirty="0">
                <a:solidFill>
                  <a:srgbClr val="162046"/>
                </a:solidFill>
                <a:latin typeface="PT Astra Serif" panose="020A0603040505020204" pitchFamily="18" charset="-52"/>
                <a:cs typeface="+mj-cs"/>
              </a:rPr>
              <a:t>от 13 ноября 2024 г. № 2234</a:t>
            </a:r>
          </a:p>
          <a:p>
            <a:pPr algn="r">
              <a:lnSpc>
                <a:spcPct val="120000"/>
              </a:lnSpc>
              <a:spcBef>
                <a:spcPct val="0"/>
              </a:spcBef>
            </a:pPr>
            <a:r>
              <a:rPr lang="ru-RU" sz="1400" dirty="0">
                <a:solidFill>
                  <a:srgbClr val="162046"/>
                </a:solidFill>
                <a:latin typeface="PT Astra Serif" panose="020A0603040505020204" pitchFamily="18" charset="-52"/>
                <a:cs typeface="+mj-cs"/>
              </a:rPr>
              <a:t>ПОРЯДОК ПРОВЕДЕНИЯ ОЦЕНКИ ОБЕСПЕЧЕНИЯ ГОТОВНОСТИ</a:t>
            </a:r>
          </a:p>
          <a:p>
            <a:pPr algn="r">
              <a:lnSpc>
                <a:spcPct val="120000"/>
              </a:lnSpc>
              <a:spcBef>
                <a:spcPct val="0"/>
              </a:spcBef>
            </a:pPr>
            <a:r>
              <a:rPr lang="ru-RU" sz="1400" dirty="0">
                <a:solidFill>
                  <a:srgbClr val="162046"/>
                </a:solidFill>
                <a:latin typeface="PT Astra Serif" panose="020A0603040505020204" pitchFamily="18" charset="-52"/>
                <a:cs typeface="+mj-cs"/>
              </a:rPr>
              <a:t>К ОТОПИТЕЛЬНОМУ ПЕРИОДУ</a:t>
            </a:r>
          </a:p>
        </p:txBody>
      </p:sp>
      <p:sp>
        <p:nvSpPr>
          <p:cNvPr id="9" name="TextBox 8">
            <a:extLst>
              <a:ext uri="{FF2B5EF4-FFF2-40B4-BE49-F238E27FC236}">
                <a16:creationId xmlns:a16="http://schemas.microsoft.com/office/drawing/2014/main" id="{DC6D5160-EC15-CE24-7AD0-22EB396AECD1}"/>
              </a:ext>
            </a:extLst>
          </p:cNvPr>
          <p:cNvSpPr txBox="1"/>
          <p:nvPr/>
        </p:nvSpPr>
        <p:spPr>
          <a:xfrm>
            <a:off x="442452" y="2727298"/>
            <a:ext cx="8404367" cy="3539430"/>
          </a:xfrm>
          <a:prstGeom prst="rect">
            <a:avLst/>
          </a:prstGeom>
          <a:noFill/>
        </p:spPr>
        <p:txBody>
          <a:bodyPr wrap="square">
            <a:spAutoFit/>
          </a:bodyPr>
          <a:lstStyle/>
          <a:p>
            <a:pPr marL="342900" indent="-342900" algn="just">
              <a:spcBef>
                <a:spcPct val="0"/>
              </a:spcBef>
              <a:buAutoNum type="arabicPeriod"/>
            </a:pPr>
            <a:r>
              <a:rPr lang="ru-RU" sz="1400" dirty="0">
                <a:solidFill>
                  <a:srgbClr val="162046"/>
                </a:solidFill>
                <a:latin typeface="Arial" panose="020B0604020202020204" pitchFamily="34" charset="0"/>
                <a:cs typeface="Arial" panose="020B0604020202020204" pitchFamily="34" charset="0"/>
              </a:rPr>
              <a:t>Настоящий Порядок устанавливает правила проведения лицами, установленными </a:t>
            </a:r>
          </a:p>
          <a:p>
            <a:pPr algn="just">
              <a:spcBef>
                <a:spcPct val="0"/>
              </a:spcBef>
            </a:pPr>
            <a:r>
              <a:rPr lang="ru-RU" sz="1400" u="sng" dirty="0">
                <a:solidFill>
                  <a:srgbClr val="162046"/>
                </a:solidFill>
                <a:latin typeface="Arial" panose="020B0604020202020204" pitchFamily="34" charset="0"/>
                <a:cs typeface="Arial" panose="020B0604020202020204" pitchFamily="34" charset="0"/>
              </a:rPr>
              <a:t>частями 7 -10 статьи 20 </a:t>
            </a:r>
            <a:r>
              <a:rPr lang="ru-RU" sz="1400" dirty="0">
                <a:solidFill>
                  <a:srgbClr val="162046"/>
                </a:solidFill>
                <a:latin typeface="Arial" panose="020B0604020202020204" pitchFamily="34" charset="0"/>
                <a:cs typeface="Arial" panose="020B0604020202020204" pitchFamily="34" charset="0"/>
              </a:rPr>
              <a:t>Федерального закона от 27 июля 2010 г. N 190-ФЗ "О теплоснабжении" </a:t>
            </a:r>
          </a:p>
          <a:p>
            <a:pPr algn="just">
              <a:spcBef>
                <a:spcPct val="0"/>
              </a:spcBef>
            </a:pPr>
            <a:r>
              <a:rPr lang="ru-RU" sz="1400" dirty="0">
                <a:solidFill>
                  <a:srgbClr val="162046"/>
                </a:solidFill>
                <a:latin typeface="Arial" panose="020B0604020202020204" pitchFamily="34" charset="0"/>
                <a:cs typeface="Arial" panose="020B0604020202020204" pitchFamily="34" charset="0"/>
              </a:rPr>
              <a:t>(далее - Федеральный закон о теплоснабжении, уполномоченные органы соответственно), </a:t>
            </a:r>
          </a:p>
          <a:p>
            <a:pPr algn="just">
              <a:spcBef>
                <a:spcPct val="0"/>
              </a:spcBef>
            </a:pPr>
            <a:r>
              <a:rPr lang="ru-RU" sz="1400" dirty="0">
                <a:solidFill>
                  <a:srgbClr val="162046"/>
                </a:solidFill>
                <a:latin typeface="Arial" panose="020B0604020202020204" pitchFamily="34" charset="0"/>
                <a:cs typeface="Arial" panose="020B0604020202020204" pitchFamily="34" charset="0"/>
              </a:rPr>
              <a:t>Оценки  обеспечения готовности к отопительному периоду (далее - оценка обеспечения готовности):</a:t>
            </a:r>
          </a:p>
          <a:p>
            <a:pPr algn="just">
              <a:spcBef>
                <a:spcPct val="0"/>
              </a:spcBef>
            </a:pPr>
            <a:r>
              <a:rPr lang="ru-RU" sz="1400" dirty="0">
                <a:solidFill>
                  <a:srgbClr val="162046"/>
                </a:solidFill>
                <a:latin typeface="Arial" panose="020B0604020202020204" pitchFamily="34" charset="0"/>
                <a:cs typeface="Arial" panose="020B0604020202020204" pitchFamily="34" charset="0"/>
              </a:rPr>
              <a:t>1.1. Муниципальными образованиями.</a:t>
            </a:r>
          </a:p>
          <a:p>
            <a:pPr algn="just">
              <a:spcBef>
                <a:spcPct val="0"/>
              </a:spcBef>
            </a:pPr>
            <a:r>
              <a:rPr lang="ru-RU" sz="1400" dirty="0">
                <a:solidFill>
                  <a:srgbClr val="162046"/>
                </a:solidFill>
                <a:latin typeface="Arial" panose="020B0604020202020204" pitchFamily="34" charset="0"/>
                <a:cs typeface="Arial" panose="020B0604020202020204" pitchFamily="34" charset="0"/>
              </a:rPr>
              <a:t>1.2. Теплоснабжающими организациями и теплосетевыми организациями.</a:t>
            </a:r>
          </a:p>
          <a:p>
            <a:pPr algn="just">
              <a:spcBef>
                <a:spcPct val="0"/>
              </a:spcBef>
            </a:pPr>
            <a:r>
              <a:rPr lang="ru-RU" sz="1400" dirty="0">
                <a:solidFill>
                  <a:srgbClr val="162046"/>
                </a:solidFill>
                <a:latin typeface="Arial" panose="020B0604020202020204" pitchFamily="34" charset="0"/>
                <a:cs typeface="Arial" panose="020B0604020202020204" pitchFamily="34" charset="0"/>
              </a:rPr>
              <a:t>1.3. Потребителями тепловой энергии, теплопотребляющие установки которых подключены</a:t>
            </a:r>
          </a:p>
          <a:p>
            <a:pPr algn="just">
              <a:spcBef>
                <a:spcPct val="0"/>
              </a:spcBef>
            </a:pPr>
            <a:r>
              <a:rPr lang="ru-RU" sz="1400" dirty="0">
                <a:solidFill>
                  <a:srgbClr val="162046"/>
                </a:solidFill>
                <a:latin typeface="Arial" panose="020B0604020202020204" pitchFamily="34" charset="0"/>
                <a:cs typeface="Arial" panose="020B0604020202020204" pitchFamily="34" charset="0"/>
              </a:rPr>
              <a:t>(технологически присоединены) к системе теплоснабжения …..</a:t>
            </a:r>
          </a:p>
          <a:p>
            <a:pPr algn="just">
              <a:spcBef>
                <a:spcPct val="0"/>
              </a:spcBef>
            </a:pPr>
            <a:r>
              <a:rPr lang="ru-RU" sz="1400" dirty="0">
                <a:solidFill>
                  <a:srgbClr val="162046"/>
                </a:solidFill>
                <a:latin typeface="Arial" panose="020B0604020202020204" pitchFamily="34" charset="0"/>
                <a:cs typeface="Arial" panose="020B0604020202020204" pitchFamily="34" charset="0"/>
              </a:rPr>
              <a:t>1.4. Управляющими организациями, … при условии осуществления ими деятельности по</a:t>
            </a:r>
          </a:p>
          <a:p>
            <a:pPr algn="just">
              <a:spcBef>
                <a:spcPct val="0"/>
              </a:spcBef>
            </a:pPr>
            <a:r>
              <a:rPr lang="ru-RU" sz="1400" dirty="0">
                <a:solidFill>
                  <a:srgbClr val="162046"/>
                </a:solidFill>
                <a:latin typeface="Arial" panose="020B0604020202020204" pitchFamily="34" charset="0"/>
                <a:cs typeface="Arial" panose="020B0604020202020204" pitchFamily="34" charset="0"/>
              </a:rPr>
              <a:t>управлению многоквартирными домами.</a:t>
            </a:r>
          </a:p>
          <a:p>
            <a:pPr algn="just">
              <a:spcBef>
                <a:spcPct val="0"/>
              </a:spcBef>
            </a:pPr>
            <a:r>
              <a:rPr lang="ru-RU" sz="1400" dirty="0">
                <a:solidFill>
                  <a:srgbClr val="162046"/>
                </a:solidFill>
                <a:latin typeface="Arial" panose="020B0604020202020204" pitchFamily="34" charset="0"/>
                <a:cs typeface="Arial" panose="020B0604020202020204" pitchFamily="34" charset="0"/>
              </a:rPr>
              <a:t>1.5. Лицами, с которыми в соответствии с </a:t>
            </a:r>
            <a:r>
              <a:rPr lang="ru-RU" sz="1400" u="sng" dirty="0">
                <a:solidFill>
                  <a:srgbClr val="162046"/>
                </a:solidFill>
                <a:latin typeface="Arial" panose="020B0604020202020204" pitchFamily="34" charset="0"/>
                <a:cs typeface="Arial" panose="020B0604020202020204" pitchFamily="34" charset="0"/>
              </a:rPr>
              <a:t>частью 1 статьи 164 </a:t>
            </a:r>
            <a:r>
              <a:rPr lang="ru-RU" sz="1400" dirty="0">
                <a:solidFill>
                  <a:srgbClr val="162046"/>
                </a:solidFill>
                <a:latin typeface="Arial" panose="020B0604020202020204" pitchFamily="34" charset="0"/>
                <a:cs typeface="Arial" panose="020B0604020202020204" pitchFamily="34" charset="0"/>
              </a:rPr>
              <a:t>Жилищного кодекса Российской</a:t>
            </a:r>
          </a:p>
          <a:p>
            <a:pPr algn="just">
              <a:spcBef>
                <a:spcPct val="0"/>
              </a:spcBef>
            </a:pPr>
            <a:r>
              <a:rPr lang="ru-RU" sz="1400" dirty="0">
                <a:solidFill>
                  <a:srgbClr val="162046"/>
                </a:solidFill>
                <a:latin typeface="Arial" panose="020B0604020202020204" pitchFamily="34" charset="0"/>
                <a:cs typeface="Arial" panose="020B0604020202020204" pitchFamily="34" charset="0"/>
              </a:rPr>
              <a:t>Федерации собственниками помещений в многоквартирном доме заключены договоры оказания</a:t>
            </a:r>
          </a:p>
          <a:p>
            <a:pPr algn="just">
              <a:spcBef>
                <a:spcPct val="0"/>
              </a:spcBef>
            </a:pPr>
            <a:r>
              <a:rPr lang="ru-RU" sz="1400" dirty="0">
                <a:solidFill>
                  <a:srgbClr val="162046"/>
                </a:solidFill>
                <a:latin typeface="Arial" panose="020B0604020202020204" pitchFamily="34" charset="0"/>
                <a:cs typeface="Arial" panose="020B0604020202020204" pitchFamily="34" charset="0"/>
              </a:rPr>
              <a:t>услуг по содержанию и (или) выполнению работ по ремонту общего имущества в целях</a:t>
            </a:r>
          </a:p>
          <a:p>
            <a:pPr algn="just">
              <a:spcBef>
                <a:spcPct val="0"/>
              </a:spcBef>
            </a:pPr>
            <a:r>
              <a:rPr lang="ru-RU" sz="1400" dirty="0">
                <a:solidFill>
                  <a:srgbClr val="162046"/>
                </a:solidFill>
                <a:latin typeface="Arial" panose="020B0604020202020204" pitchFamily="34" charset="0"/>
                <a:cs typeface="Arial" panose="020B0604020202020204" pitchFamily="34" charset="0"/>
              </a:rPr>
              <a:t>надлежащего содержания и (или) ремонта внутридомовой системы отопления ….</a:t>
            </a:r>
          </a:p>
          <a:p>
            <a:pPr algn="just">
              <a:spcBef>
                <a:spcPct val="0"/>
              </a:spcBef>
            </a:pPr>
            <a:r>
              <a:rPr lang="ru-RU" sz="1400" dirty="0">
                <a:solidFill>
                  <a:srgbClr val="162046"/>
                </a:solidFill>
                <a:latin typeface="Arial" panose="020B0604020202020204" pitchFamily="34" charset="0"/>
                <a:cs typeface="Arial" panose="020B0604020202020204" pitchFamily="34" charset="0"/>
              </a:rPr>
              <a:t>1.6. Владельцами тепловых сетей, которые не являются теплосетевыми организациями….</a:t>
            </a:r>
          </a:p>
        </p:txBody>
      </p:sp>
    </p:spTree>
    <p:extLst>
      <p:ext uri="{BB962C8B-B14F-4D97-AF65-F5344CB8AC3E}">
        <p14:creationId xmlns:p14="http://schemas.microsoft.com/office/powerpoint/2010/main" val="2598228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F4521-FDF8-AD75-C508-6620E9C60DD4}"/>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4E71B9A1-70EC-BFC8-95BF-FC6250F6B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08"/>
            <a:ext cx="12192000" cy="6860607"/>
          </a:xfrm>
          <a:prstGeom prst="rect">
            <a:avLst/>
          </a:prstGeom>
        </p:spPr>
      </p:pic>
      <p:pic>
        <p:nvPicPr>
          <p:cNvPr id="7" name="Рисунок 6">
            <a:extLst>
              <a:ext uri="{FF2B5EF4-FFF2-40B4-BE49-F238E27FC236}">
                <a16:creationId xmlns:a16="http://schemas.microsoft.com/office/drawing/2014/main" id="{E375D73B-2F8E-2B75-96A8-85FCD9794D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7523" y="-1"/>
            <a:ext cx="3254477" cy="6858000"/>
          </a:xfrm>
          <a:prstGeom prst="rect">
            <a:avLst/>
          </a:prstGeom>
        </p:spPr>
      </p:pic>
      <p:sp>
        <p:nvSpPr>
          <p:cNvPr id="3" name="Подзаголовок 2">
            <a:extLst>
              <a:ext uri="{FF2B5EF4-FFF2-40B4-BE49-F238E27FC236}">
                <a16:creationId xmlns:a16="http://schemas.microsoft.com/office/drawing/2014/main" id="{419C3F4C-36DD-1D5D-26BD-FBB2926370AC}"/>
              </a:ext>
            </a:extLst>
          </p:cNvPr>
          <p:cNvSpPr>
            <a:spLocks noGrp="1"/>
          </p:cNvSpPr>
          <p:nvPr>
            <p:ph type="subTitle" idx="1"/>
          </p:nvPr>
        </p:nvSpPr>
        <p:spPr>
          <a:xfrm>
            <a:off x="11526715" y="6306328"/>
            <a:ext cx="665285" cy="419787"/>
          </a:xfrm>
        </p:spPr>
        <p:txBody>
          <a:bodyPr>
            <a:noAutofit/>
          </a:bodyPr>
          <a:lstStyle/>
          <a:p>
            <a:r>
              <a:rPr lang="ru-RU" sz="2000" b="1" dirty="0">
                <a:solidFill>
                  <a:schemeClr val="bg1"/>
                </a:solidFill>
                <a:latin typeface="Century Gothic" panose="020B0502020202020204" pitchFamily="34" charset="0"/>
              </a:rPr>
              <a:t>28</a:t>
            </a:r>
          </a:p>
        </p:txBody>
      </p:sp>
      <p:sp>
        <p:nvSpPr>
          <p:cNvPr id="2" name="Заголовок 1">
            <a:extLst>
              <a:ext uri="{FF2B5EF4-FFF2-40B4-BE49-F238E27FC236}">
                <a16:creationId xmlns:a16="http://schemas.microsoft.com/office/drawing/2014/main" id="{D119A88B-AC8E-F121-687E-C12E26F341D7}"/>
              </a:ext>
            </a:extLst>
          </p:cNvPr>
          <p:cNvSpPr>
            <a:spLocks noGrp="1"/>
          </p:cNvSpPr>
          <p:nvPr>
            <p:ph type="ctrTitle"/>
          </p:nvPr>
        </p:nvSpPr>
        <p:spPr>
          <a:xfrm>
            <a:off x="297180" y="228600"/>
            <a:ext cx="8492859"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9" name="TextBox 8">
            <a:extLst>
              <a:ext uri="{FF2B5EF4-FFF2-40B4-BE49-F238E27FC236}">
                <a16:creationId xmlns:a16="http://schemas.microsoft.com/office/drawing/2014/main" id="{C6764DE5-6C54-4A8A-FCCD-512A5E19865F}"/>
              </a:ext>
            </a:extLst>
          </p:cNvPr>
          <p:cNvSpPr txBox="1"/>
          <p:nvPr/>
        </p:nvSpPr>
        <p:spPr>
          <a:xfrm>
            <a:off x="540774" y="1633288"/>
            <a:ext cx="8249265" cy="5088060"/>
          </a:xfrm>
          <a:prstGeom prst="rect">
            <a:avLst/>
          </a:prstGeom>
          <a:noFill/>
        </p:spPr>
        <p:txBody>
          <a:bodyPr wrap="square">
            <a:spAutoFit/>
          </a:bodyPr>
          <a:lstStyle/>
          <a:p>
            <a:pPr algn="just">
              <a:lnSpc>
                <a:spcPct val="120000"/>
              </a:lnSpc>
              <a:spcBef>
                <a:spcPct val="0"/>
              </a:spcBef>
            </a:pPr>
            <a:r>
              <a:rPr lang="ru-RU" sz="1600" dirty="0">
                <a:solidFill>
                  <a:srgbClr val="162046"/>
                </a:solidFill>
                <a:latin typeface="Arial" panose="020B0604020202020204" pitchFamily="34" charset="0"/>
                <a:cs typeface="Arial" panose="020B0604020202020204" pitchFamily="34" charset="0"/>
              </a:rPr>
              <a:t>4. Для проведения оценки обеспечения готовности в срок </a:t>
            </a:r>
            <a:r>
              <a:rPr lang="ru-RU" sz="1600" b="1" dirty="0">
                <a:solidFill>
                  <a:srgbClr val="162046"/>
                </a:solidFill>
                <a:latin typeface="Arial" panose="020B0604020202020204" pitchFamily="34" charset="0"/>
                <a:cs typeface="Arial" panose="020B0604020202020204" pitchFamily="34" charset="0"/>
              </a:rPr>
              <a:t>до 15 августа создаются комиссии</a:t>
            </a:r>
            <a:r>
              <a:rPr lang="ru-RU" sz="1600" dirty="0">
                <a:solidFill>
                  <a:srgbClr val="162046"/>
                </a:solidFill>
                <a:latin typeface="Arial" panose="020B0604020202020204" pitchFamily="34" charset="0"/>
                <a:cs typeface="Arial" panose="020B0604020202020204" pitchFamily="34" charset="0"/>
              </a:rPr>
              <a:t>.</a:t>
            </a:r>
          </a:p>
          <a:p>
            <a:pPr algn="just">
              <a:lnSpc>
                <a:spcPct val="120000"/>
              </a:lnSpc>
              <a:spcBef>
                <a:spcPct val="0"/>
              </a:spcBef>
            </a:pPr>
            <a:endParaRPr lang="ru-RU" sz="1600" dirty="0">
              <a:solidFill>
                <a:srgbClr val="162046"/>
              </a:solidFill>
              <a:latin typeface="Arial" panose="020B0604020202020204" pitchFamily="34" charset="0"/>
              <a:cs typeface="Arial" panose="020B0604020202020204" pitchFamily="34" charset="0"/>
            </a:endParaRPr>
          </a:p>
          <a:p>
            <a:pPr algn="just">
              <a:lnSpc>
                <a:spcPct val="120000"/>
              </a:lnSpc>
              <a:spcBef>
                <a:spcPct val="0"/>
              </a:spcBef>
            </a:pPr>
            <a:r>
              <a:rPr lang="ru-RU" sz="1600" dirty="0">
                <a:solidFill>
                  <a:srgbClr val="162046"/>
                </a:solidFill>
                <a:latin typeface="Arial" panose="020B0604020202020204" pitchFamily="34" charset="0"/>
                <a:cs typeface="Arial" panose="020B0604020202020204" pitchFamily="34" charset="0"/>
              </a:rPr>
              <a:t>5. Работа комиссии осуществляется в соответствии с программой проведения оценки обеспечения готовности к отопительному периоду (далее - программа оценки готовности), утверждаемой председателем (заместителем председателя) комиссии, содержащей информацию о лицах, подлежащих оценке обеспечения готовности, описание прав и обязанностей членов комиссии в соответствии с законодательством Российской Федерации, сроки и график проведения оценки готовности и оценочный лист для расчета индекса готовности к отопительному периоду (далее - оценочный лист) (рекомендуемые образцы приведены в </a:t>
            </a:r>
            <a:r>
              <a:rPr lang="ru-RU" sz="1600" u="sng" dirty="0">
                <a:solidFill>
                  <a:srgbClr val="162046"/>
                </a:solidFill>
                <a:latin typeface="Arial" panose="020B0604020202020204" pitchFamily="34" charset="0"/>
                <a:cs typeface="Arial" panose="020B0604020202020204" pitchFamily="34" charset="0"/>
              </a:rPr>
              <a:t>приложениях №№ 1 </a:t>
            </a:r>
            <a:r>
              <a:rPr lang="ru-RU" sz="1600" dirty="0">
                <a:solidFill>
                  <a:srgbClr val="162046"/>
                </a:solidFill>
                <a:latin typeface="Arial" panose="020B0604020202020204" pitchFamily="34" charset="0"/>
                <a:cs typeface="Arial" panose="020B0604020202020204" pitchFamily="34" charset="0"/>
              </a:rPr>
              <a:t>- </a:t>
            </a:r>
            <a:r>
              <a:rPr lang="ru-RU" sz="1600" u="sng" dirty="0">
                <a:solidFill>
                  <a:srgbClr val="162046"/>
                </a:solidFill>
                <a:latin typeface="Arial" panose="020B0604020202020204" pitchFamily="34" charset="0"/>
                <a:cs typeface="Arial" panose="020B0604020202020204" pitchFamily="34" charset="0"/>
              </a:rPr>
              <a:t>4 </a:t>
            </a:r>
            <a:r>
              <a:rPr lang="ru-RU" sz="1600" dirty="0">
                <a:solidFill>
                  <a:srgbClr val="162046"/>
                </a:solidFill>
                <a:latin typeface="Arial" panose="020B0604020202020204" pitchFamily="34" charset="0"/>
                <a:cs typeface="Arial" panose="020B0604020202020204" pitchFamily="34" charset="0"/>
              </a:rPr>
              <a:t>к настоящему Порядку).</a:t>
            </a:r>
          </a:p>
          <a:p>
            <a:pPr algn="just">
              <a:lnSpc>
                <a:spcPct val="120000"/>
              </a:lnSpc>
              <a:spcBef>
                <a:spcPct val="0"/>
              </a:spcBef>
            </a:pPr>
            <a:endParaRPr lang="ru-RU" sz="1600" dirty="0">
              <a:solidFill>
                <a:srgbClr val="162046"/>
              </a:solidFill>
              <a:latin typeface="Arial" panose="020B0604020202020204" pitchFamily="34" charset="0"/>
              <a:cs typeface="Arial" panose="020B0604020202020204" pitchFamily="34" charset="0"/>
            </a:endParaRPr>
          </a:p>
          <a:p>
            <a:pPr algn="just">
              <a:lnSpc>
                <a:spcPct val="120000"/>
              </a:lnSpc>
              <a:spcBef>
                <a:spcPct val="0"/>
              </a:spcBef>
            </a:pPr>
            <a:r>
              <a:rPr lang="ru-RU" sz="1600" dirty="0">
                <a:solidFill>
                  <a:srgbClr val="162046"/>
                </a:solidFill>
                <a:latin typeface="Arial" panose="020B0604020202020204" pitchFamily="34" charset="0"/>
                <a:cs typeface="Arial" panose="020B0604020202020204" pitchFamily="34" charset="0"/>
              </a:rPr>
              <a:t>6. В целях проведения оценки обеспечения готовности муниципальных образований в состав комиссии по согласованию включаются представители органа исполнительной власти субъекта Российской Федерации, осуществляющего полномочия в сфере теплоснабжения.</a:t>
            </a:r>
          </a:p>
        </p:txBody>
      </p:sp>
    </p:spTree>
    <p:extLst>
      <p:ext uri="{BB962C8B-B14F-4D97-AF65-F5344CB8AC3E}">
        <p14:creationId xmlns:p14="http://schemas.microsoft.com/office/powerpoint/2010/main" val="870283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1BD840D-AAD4-4B19-A24B-AC19612B3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07"/>
            <a:ext cx="12192000" cy="6860607"/>
          </a:xfrm>
          <a:prstGeom prst="rect">
            <a:avLst/>
          </a:prstGeom>
        </p:spPr>
      </p:pic>
      <p:sp>
        <p:nvSpPr>
          <p:cNvPr id="2" name="Заголовок 1">
            <a:extLst>
              <a:ext uri="{FF2B5EF4-FFF2-40B4-BE49-F238E27FC236}">
                <a16:creationId xmlns:a16="http://schemas.microsoft.com/office/drawing/2014/main" id="{0A971504-FE00-4302-B7D0-4EF105F2BC60}"/>
              </a:ext>
            </a:extLst>
          </p:cNvPr>
          <p:cNvSpPr>
            <a:spLocks noGrp="1"/>
          </p:cNvSpPr>
          <p:nvPr>
            <p:ph type="ctrTitle"/>
          </p:nvPr>
        </p:nvSpPr>
        <p:spPr>
          <a:xfrm>
            <a:off x="389106" y="428456"/>
            <a:ext cx="1018162" cy="284905"/>
          </a:xfrm>
        </p:spPr>
        <p:txBody>
          <a:bodyPr>
            <a:normAutofit/>
          </a:bodyPr>
          <a:lstStyle/>
          <a:p>
            <a:pPr algn="l"/>
            <a:r>
              <a:rPr lang="ru-RU" sz="1200" dirty="0">
                <a:solidFill>
                  <a:srgbClr val="162046"/>
                </a:solidFill>
                <a:latin typeface="PT Astra Serif" panose="020A0603040505020204" pitchFamily="18" charset="-52"/>
                <a:ea typeface="PT Astra Serif" panose="020A0603040505020204" pitchFamily="18" charset="-52"/>
              </a:rPr>
              <a:t>2025</a:t>
            </a:r>
            <a:r>
              <a:rPr lang="en-US" sz="1200" dirty="0">
                <a:solidFill>
                  <a:srgbClr val="162046"/>
                </a:solidFill>
                <a:latin typeface="Century Gothic" panose="020B0502020202020204" pitchFamily="34" charset="0"/>
              </a:rPr>
              <a:t>|</a:t>
            </a:r>
            <a:endParaRPr lang="ru-RU" sz="1200" dirty="0">
              <a:solidFill>
                <a:srgbClr val="162046"/>
              </a:solidFill>
              <a:latin typeface="Century Gothic" panose="020B0502020202020204" pitchFamily="34" charset="0"/>
            </a:endParaRPr>
          </a:p>
        </p:txBody>
      </p:sp>
      <p:sp>
        <p:nvSpPr>
          <p:cNvPr id="3" name="Подзаголовок 2">
            <a:extLst>
              <a:ext uri="{FF2B5EF4-FFF2-40B4-BE49-F238E27FC236}">
                <a16:creationId xmlns:a16="http://schemas.microsoft.com/office/drawing/2014/main" id="{F5F59A9A-28FB-4E42-BEC2-C28E32563A2E}"/>
              </a:ext>
            </a:extLst>
          </p:cNvPr>
          <p:cNvSpPr>
            <a:spLocks noGrp="1"/>
          </p:cNvSpPr>
          <p:nvPr>
            <p:ph type="subTitle" idx="1"/>
          </p:nvPr>
        </p:nvSpPr>
        <p:spPr>
          <a:xfrm>
            <a:off x="11600232" y="6306328"/>
            <a:ext cx="319393" cy="379817"/>
          </a:xfrm>
        </p:spPr>
        <p:txBody>
          <a:bodyPr>
            <a:normAutofit/>
          </a:bodyPr>
          <a:lstStyle/>
          <a:p>
            <a:r>
              <a:rPr lang="ru-RU" sz="2000" b="1" dirty="0">
                <a:solidFill>
                  <a:schemeClr val="bg1"/>
                </a:solidFill>
                <a:latin typeface="Century Gothic" panose="020B0502020202020204" pitchFamily="34" charset="0"/>
              </a:rPr>
              <a:t>3</a:t>
            </a:r>
          </a:p>
        </p:txBody>
      </p:sp>
      <p:sp>
        <p:nvSpPr>
          <p:cNvPr id="9" name="Прямоугольник 8"/>
          <p:cNvSpPr/>
          <p:nvPr/>
        </p:nvSpPr>
        <p:spPr>
          <a:xfrm>
            <a:off x="389106" y="1239530"/>
            <a:ext cx="11311281" cy="4524315"/>
          </a:xfrm>
          <a:prstGeom prst="rect">
            <a:avLst/>
          </a:prstGeom>
        </p:spPr>
        <p:txBody>
          <a:bodyPr wrap="square">
            <a:spAutoFit/>
          </a:bodyPr>
          <a:lstStyle/>
          <a:p>
            <a:pPr algn="just">
              <a:spcBef>
                <a:spcPct val="0"/>
              </a:spcBef>
            </a:pPr>
            <a:r>
              <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rPr>
              <a:t>Постановление Правительства РФ от 6 мая 2011 г. № 354 «О предоставлении коммунальных услуг собственникам и пользователям помещений в многоквартирных домах и жилых домов»</a:t>
            </a:r>
          </a:p>
          <a:p>
            <a:pPr algn="just">
              <a:spcBef>
                <a:spcPct val="0"/>
              </a:spcBef>
            </a:pPr>
            <a:endPar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endParaRPr>
          </a:p>
          <a:p>
            <a:pPr algn="just">
              <a:spcBef>
                <a:spcPct val="0"/>
              </a:spcBef>
            </a:pPr>
            <a:r>
              <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rPr>
              <a:t>Постановление Правительства РФ 22 февраля 2012 г. № 154 «О требованиях к схемам теплоснабжения, порядку их разработки и утверждения» (с изменениями на 17.10.2024 года)</a:t>
            </a:r>
          </a:p>
          <a:p>
            <a:pPr algn="just">
              <a:spcBef>
                <a:spcPct val="0"/>
              </a:spcBef>
            </a:pPr>
            <a:endPar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endParaRPr>
          </a:p>
          <a:p>
            <a:pPr algn="just">
              <a:spcBef>
                <a:spcPct val="0"/>
              </a:spcBef>
            </a:pPr>
            <a:r>
              <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rPr>
              <a:t>Постановление Правительства РФ от 08.08.2012 № 808 (ред. от 17.10.2024) «Об организации теплоснабжения в Российской Федерации и о внесении изменений в некоторые акты Правительства Российской Федерации» (вместе с "Правилами организации теплоснабжения в Российской Федерации»)</a:t>
            </a:r>
          </a:p>
          <a:p>
            <a:pPr algn="just">
              <a:spcBef>
                <a:spcPct val="0"/>
              </a:spcBef>
            </a:pPr>
            <a:endPar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endParaRPr>
          </a:p>
          <a:p>
            <a:pPr algn="just">
              <a:spcBef>
                <a:spcPct val="0"/>
              </a:spcBef>
            </a:pPr>
            <a:r>
              <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rPr>
              <a:t>Постановление Правительства РФ от 28.12.2024 № 1976 «О внесении изменений в постановление Правительства Российской Федерации от 10 мая 2017 г. № 543» (обновлены правила для оценки готовности субъектов к работе в отопительный сезон (10.02.2025)</a:t>
            </a:r>
          </a:p>
          <a:p>
            <a:pPr algn="just">
              <a:spcBef>
                <a:spcPct val="0"/>
              </a:spcBef>
            </a:pPr>
            <a:endPar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endParaRPr>
          </a:p>
          <a:p>
            <a:pPr algn="just">
              <a:spcBef>
                <a:spcPct val="0"/>
              </a:spcBef>
            </a:pPr>
            <a:r>
              <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rPr>
              <a:t>Постановление Правительства РФ от 13.01.2023 № 13 «Об аттестации в области промышленной безопасности, по вопросам безопасности гидротехнических сооружений, безопасности в сфере электроэнергетики» (вместе с "Положением об аттестации в области промышленной безопасности, по вопросам безопасности гидротехнических сооружений, безопасности в сфере электроэнергетики")</a:t>
            </a:r>
          </a:p>
        </p:txBody>
      </p:sp>
      <p:sp>
        <p:nvSpPr>
          <p:cNvPr id="18" name="Заголовок 1">
            <a:extLst>
              <a:ext uri="{FF2B5EF4-FFF2-40B4-BE49-F238E27FC236}">
                <a16:creationId xmlns:a16="http://schemas.microsoft.com/office/drawing/2014/main" id="{5339180E-4A01-4D66-A811-4B8E09C4460A}"/>
              </a:ext>
            </a:extLst>
          </p:cNvPr>
          <p:cNvSpPr txBox="1">
            <a:spLocks/>
          </p:cNvSpPr>
          <p:nvPr/>
        </p:nvSpPr>
        <p:spPr>
          <a:xfrm>
            <a:off x="1407268" y="441960"/>
            <a:ext cx="9519812" cy="6011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4000" b="1" dirty="0">
                <a:solidFill>
                  <a:srgbClr val="0070C0"/>
                </a:solidFill>
                <a:latin typeface="PT Astra Serif" panose="020A0603040505020204" pitchFamily="18" charset="-52"/>
                <a:ea typeface="PT Astra Serif" panose="020A0603040505020204" pitchFamily="18" charset="-52"/>
              </a:rPr>
              <a:t>НОРМАТИВНО-ПРАВОВЫЕ АКТЫ</a:t>
            </a:r>
          </a:p>
        </p:txBody>
      </p:sp>
    </p:spTree>
    <p:extLst>
      <p:ext uri="{BB962C8B-B14F-4D97-AF65-F5344CB8AC3E}">
        <p14:creationId xmlns:p14="http://schemas.microsoft.com/office/powerpoint/2010/main" val="3072335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DC6E2-EB55-A8CF-1B2B-8C7FC6742538}"/>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4587B94D-EA7E-CA4D-936F-406EE2364A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07"/>
            <a:ext cx="12192000" cy="6860607"/>
          </a:xfrm>
          <a:prstGeom prst="rect">
            <a:avLst/>
          </a:prstGeom>
        </p:spPr>
      </p:pic>
      <p:sp>
        <p:nvSpPr>
          <p:cNvPr id="6" name="Заголовок 1">
            <a:extLst>
              <a:ext uri="{FF2B5EF4-FFF2-40B4-BE49-F238E27FC236}">
                <a16:creationId xmlns:a16="http://schemas.microsoft.com/office/drawing/2014/main" id="{2EF1313A-FFC9-CE97-666C-A37E7706AAD0}"/>
              </a:ext>
            </a:extLst>
          </p:cNvPr>
          <p:cNvSpPr txBox="1">
            <a:spLocks/>
          </p:cNvSpPr>
          <p:nvPr/>
        </p:nvSpPr>
        <p:spPr>
          <a:xfrm>
            <a:off x="1356242" y="106861"/>
            <a:ext cx="9788421" cy="61786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marR="5080">
              <a:spcBef>
                <a:spcPts val="420"/>
              </a:spcBef>
            </a:pPr>
            <a:r>
              <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Порядок и сроки утверждения комиссий по обеспечению готовности</a:t>
            </a:r>
            <a:r>
              <a:rPr lang="en-US"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br>
              <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 отопительному периоду</a:t>
            </a:r>
            <a:endParaRPr lang="ru-RU" sz="18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2C741C6-8489-E417-4B1A-A3B91DE572D7}"/>
              </a:ext>
            </a:extLst>
          </p:cNvPr>
          <p:cNvSpPr txBox="1"/>
          <p:nvPr/>
        </p:nvSpPr>
        <p:spPr>
          <a:xfrm>
            <a:off x="5387276" y="2344887"/>
            <a:ext cx="534121" cy="830997"/>
          </a:xfrm>
          <a:prstGeom prst="rect">
            <a:avLst/>
          </a:prstGeom>
          <a:noFill/>
        </p:spPr>
        <p:txBody>
          <a:bodyPr wrap="none" rtlCol="0">
            <a:spAutoFit/>
          </a:bodyPr>
          <a:lstStyle/>
          <a:p>
            <a:r>
              <a:rPr lang="ru-RU" sz="4800" dirty="0">
                <a:solidFill>
                  <a:srgbClr val="87A1FF"/>
                </a:solidFill>
                <a:latin typeface="Century Gothic" panose="020B0502020202020204" pitchFamily="34" charset="0"/>
              </a:rPr>
              <a:t>2</a:t>
            </a:r>
          </a:p>
        </p:txBody>
      </p:sp>
      <p:sp>
        <p:nvSpPr>
          <p:cNvPr id="17" name="TextBox 16">
            <a:extLst>
              <a:ext uri="{FF2B5EF4-FFF2-40B4-BE49-F238E27FC236}">
                <a16:creationId xmlns:a16="http://schemas.microsoft.com/office/drawing/2014/main" id="{2C72368C-F6F8-F037-BA53-8BB9ABC531DE}"/>
              </a:ext>
            </a:extLst>
          </p:cNvPr>
          <p:cNvSpPr txBox="1"/>
          <p:nvPr/>
        </p:nvSpPr>
        <p:spPr>
          <a:xfrm>
            <a:off x="3426775" y="1036316"/>
            <a:ext cx="526106" cy="830997"/>
          </a:xfrm>
          <a:prstGeom prst="rect">
            <a:avLst/>
          </a:prstGeom>
          <a:noFill/>
        </p:spPr>
        <p:txBody>
          <a:bodyPr wrap="none" rtlCol="0">
            <a:spAutoFit/>
          </a:bodyPr>
          <a:lstStyle/>
          <a:p>
            <a:r>
              <a:rPr lang="ru-RU" sz="4800" dirty="0">
                <a:solidFill>
                  <a:srgbClr val="87A1FF"/>
                </a:solidFill>
                <a:latin typeface="Century Gothic" panose="020B0502020202020204" pitchFamily="34" charset="0"/>
              </a:rPr>
              <a:t>1</a:t>
            </a:r>
          </a:p>
        </p:txBody>
      </p:sp>
      <p:grpSp>
        <p:nvGrpSpPr>
          <p:cNvPr id="18" name="Группа 17">
            <a:extLst>
              <a:ext uri="{FF2B5EF4-FFF2-40B4-BE49-F238E27FC236}">
                <a16:creationId xmlns:a16="http://schemas.microsoft.com/office/drawing/2014/main" id="{791C45E4-AF92-1ADA-4B12-F87237147CB1}"/>
              </a:ext>
            </a:extLst>
          </p:cNvPr>
          <p:cNvGrpSpPr/>
          <p:nvPr/>
        </p:nvGrpSpPr>
        <p:grpSpPr>
          <a:xfrm>
            <a:off x="4106225" y="892468"/>
            <a:ext cx="6358697" cy="1129689"/>
            <a:chOff x="2512031" y="898879"/>
            <a:chExt cx="6358697" cy="1129689"/>
          </a:xfrm>
          <a:solidFill>
            <a:schemeClr val="accent4">
              <a:lumMod val="20000"/>
              <a:lumOff val="80000"/>
            </a:schemeClr>
          </a:solidFill>
        </p:grpSpPr>
        <p:sp>
          <p:nvSpPr>
            <p:cNvPr id="19" name="Скругленный прямоугольник 18">
              <a:extLst>
                <a:ext uri="{FF2B5EF4-FFF2-40B4-BE49-F238E27FC236}">
                  <a16:creationId xmlns:a16="http://schemas.microsoft.com/office/drawing/2014/main" id="{25A2F206-220F-2CDA-1ECB-AB8D0231F9C7}"/>
                </a:ext>
              </a:extLst>
            </p:cNvPr>
            <p:cNvSpPr/>
            <p:nvPr/>
          </p:nvSpPr>
          <p:spPr>
            <a:xfrm>
              <a:off x="2512031" y="898879"/>
              <a:ext cx="2379147" cy="111869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Создание комиссии по подготовке к ОЗП в муниципальном образовании</a:t>
              </a:r>
            </a:p>
          </p:txBody>
        </p:sp>
        <p:sp>
          <p:nvSpPr>
            <p:cNvPr id="20" name="Стрелка вправо 19">
              <a:extLst>
                <a:ext uri="{FF2B5EF4-FFF2-40B4-BE49-F238E27FC236}">
                  <a16:creationId xmlns:a16="http://schemas.microsoft.com/office/drawing/2014/main" id="{BBBBDF37-C2F8-BA6E-CB76-74758F3B2AF8}"/>
                </a:ext>
              </a:extLst>
            </p:cNvPr>
            <p:cNvSpPr/>
            <p:nvPr/>
          </p:nvSpPr>
          <p:spPr>
            <a:xfrm>
              <a:off x="4891178" y="1302140"/>
              <a:ext cx="1026543" cy="353683"/>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кругленный прямоугольник 20">
              <a:extLst>
                <a:ext uri="{FF2B5EF4-FFF2-40B4-BE49-F238E27FC236}">
                  <a16:creationId xmlns:a16="http://schemas.microsoft.com/office/drawing/2014/main" id="{87E5520B-3E16-C31C-9426-C2A895A1B5B6}"/>
                </a:ext>
              </a:extLst>
            </p:cNvPr>
            <p:cNvSpPr/>
            <p:nvPr/>
          </p:nvSpPr>
          <p:spPr>
            <a:xfrm>
              <a:off x="5917722" y="909874"/>
              <a:ext cx="2953006" cy="111869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НЕ ПОЗДНЕЕ </a:t>
              </a:r>
              <a:br>
                <a:rPr lang="ru-RU" dirty="0">
                  <a:solidFill>
                    <a:schemeClr val="tx1"/>
                  </a:solidFill>
                  <a:latin typeface="Times New Roman" panose="02020603050405020304" pitchFamily="18" charset="0"/>
                  <a:cs typeface="Times New Roman" panose="02020603050405020304" pitchFamily="18" charset="0"/>
                </a:rPr>
              </a:br>
              <a:r>
                <a:rPr lang="ru-RU" u="sng" dirty="0">
                  <a:solidFill>
                    <a:schemeClr val="tx1"/>
                  </a:solidFill>
                  <a:latin typeface="Times New Roman" panose="02020603050405020304" pitchFamily="18" charset="0"/>
                  <a:cs typeface="Times New Roman" panose="02020603050405020304" pitchFamily="18" charset="0"/>
                </a:rPr>
                <a:t>15 августа </a:t>
              </a:r>
              <a:br>
                <a:rPr lang="ru-RU" u="sng" dirty="0">
                  <a:solidFill>
                    <a:schemeClr val="tx1"/>
                  </a:solidFill>
                  <a:latin typeface="Times New Roman" panose="02020603050405020304" pitchFamily="18" charset="0"/>
                  <a:cs typeface="Times New Roman" panose="02020603050405020304" pitchFamily="18" charset="0"/>
                </a:rPr>
              </a:br>
              <a:r>
                <a:rPr lang="ru-RU" dirty="0">
                  <a:solidFill>
                    <a:schemeClr val="tx1"/>
                  </a:solidFill>
                  <a:latin typeface="Times New Roman" panose="02020603050405020304" pitchFamily="18" charset="0"/>
                  <a:cs typeface="Times New Roman" panose="02020603050405020304" pitchFamily="18" charset="0"/>
                </a:rPr>
                <a:t>в виде распорядительного акта (приказа)</a:t>
              </a:r>
            </a:p>
          </p:txBody>
        </p:sp>
      </p:grpSp>
      <p:sp>
        <p:nvSpPr>
          <p:cNvPr id="24" name="Стрелка вправо 23">
            <a:extLst>
              <a:ext uri="{FF2B5EF4-FFF2-40B4-BE49-F238E27FC236}">
                <a16:creationId xmlns:a16="http://schemas.microsoft.com/office/drawing/2014/main" id="{09C544EB-86FC-0E55-438C-BA9864D195B8}"/>
              </a:ext>
            </a:extLst>
          </p:cNvPr>
          <p:cNvSpPr/>
          <p:nvPr/>
        </p:nvSpPr>
        <p:spPr>
          <a:xfrm rot="8224716">
            <a:off x="5580125" y="2991677"/>
            <a:ext cx="1037723" cy="35368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Скругленный прямоугольник 24">
            <a:extLst>
              <a:ext uri="{FF2B5EF4-FFF2-40B4-BE49-F238E27FC236}">
                <a16:creationId xmlns:a16="http://schemas.microsoft.com/office/drawing/2014/main" id="{BBEF4217-42E9-CABE-5BDB-37D1035DE33D}"/>
              </a:ext>
            </a:extLst>
          </p:cNvPr>
          <p:cNvSpPr/>
          <p:nvPr/>
        </p:nvSpPr>
        <p:spPr>
          <a:xfrm>
            <a:off x="3398054" y="3423974"/>
            <a:ext cx="2379147" cy="13728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Представители администрации (председатель, заместитель)</a:t>
            </a:r>
          </a:p>
        </p:txBody>
      </p:sp>
      <p:sp>
        <p:nvSpPr>
          <p:cNvPr id="7" name="Скругленный прямоугольник 24">
            <a:extLst>
              <a:ext uri="{FF2B5EF4-FFF2-40B4-BE49-F238E27FC236}">
                <a16:creationId xmlns:a16="http://schemas.microsoft.com/office/drawing/2014/main" id="{7F9526E7-1698-28FE-A86B-F1D1AADAAC8D}"/>
              </a:ext>
            </a:extLst>
          </p:cNvPr>
          <p:cNvSpPr/>
          <p:nvPr/>
        </p:nvSpPr>
        <p:spPr>
          <a:xfrm>
            <a:off x="4246692" y="4859690"/>
            <a:ext cx="2238680" cy="13728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Представитель ОИВ в лице минэнерго и ЖКХ Самарской области</a:t>
            </a:r>
          </a:p>
        </p:txBody>
      </p:sp>
      <p:sp>
        <p:nvSpPr>
          <p:cNvPr id="8" name="Скругленный прямоугольник 24">
            <a:extLst>
              <a:ext uri="{FF2B5EF4-FFF2-40B4-BE49-F238E27FC236}">
                <a16:creationId xmlns:a16="http://schemas.microsoft.com/office/drawing/2014/main" id="{172A4C68-7CFF-F681-B3C4-841369CB22D2}"/>
              </a:ext>
            </a:extLst>
          </p:cNvPr>
          <p:cNvSpPr/>
          <p:nvPr/>
        </p:nvSpPr>
        <p:spPr>
          <a:xfrm>
            <a:off x="6574196" y="4859671"/>
            <a:ext cx="2211290" cy="13728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Представитель ГРО при наличии газифицированных МКД </a:t>
            </a:r>
          </a:p>
        </p:txBody>
      </p:sp>
      <p:sp>
        <p:nvSpPr>
          <p:cNvPr id="9" name="Скругленный прямоугольник 24">
            <a:extLst>
              <a:ext uri="{FF2B5EF4-FFF2-40B4-BE49-F238E27FC236}">
                <a16:creationId xmlns:a16="http://schemas.microsoft.com/office/drawing/2014/main" id="{93A03A58-1F82-7A89-3178-3FED8ED60396}"/>
              </a:ext>
            </a:extLst>
          </p:cNvPr>
          <p:cNvSpPr/>
          <p:nvPr/>
        </p:nvSpPr>
        <p:spPr>
          <a:xfrm>
            <a:off x="9246628" y="3415046"/>
            <a:ext cx="2379147" cy="13728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Представитель ОИВ в сфере обороны, при наличии объектов обороны</a:t>
            </a:r>
          </a:p>
        </p:txBody>
      </p:sp>
      <p:sp>
        <p:nvSpPr>
          <p:cNvPr id="12" name="Стрелка вправо 23">
            <a:extLst>
              <a:ext uri="{FF2B5EF4-FFF2-40B4-BE49-F238E27FC236}">
                <a16:creationId xmlns:a16="http://schemas.microsoft.com/office/drawing/2014/main" id="{B0CFBDBA-7845-B082-47E3-3DB5A1619BF0}"/>
              </a:ext>
            </a:extLst>
          </p:cNvPr>
          <p:cNvSpPr/>
          <p:nvPr/>
        </p:nvSpPr>
        <p:spPr>
          <a:xfrm rot="2689016">
            <a:off x="8387520" y="3015764"/>
            <a:ext cx="1065424" cy="35368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право 23">
            <a:extLst>
              <a:ext uri="{FF2B5EF4-FFF2-40B4-BE49-F238E27FC236}">
                <a16:creationId xmlns:a16="http://schemas.microsoft.com/office/drawing/2014/main" id="{79283216-F64B-64F3-6583-70578CC051FD}"/>
              </a:ext>
            </a:extLst>
          </p:cNvPr>
          <p:cNvSpPr/>
          <p:nvPr/>
        </p:nvSpPr>
        <p:spPr>
          <a:xfrm rot="6753879">
            <a:off x="5804417" y="3829826"/>
            <a:ext cx="1884283" cy="35368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Стрелка вправо 23">
            <a:extLst>
              <a:ext uri="{FF2B5EF4-FFF2-40B4-BE49-F238E27FC236}">
                <a16:creationId xmlns:a16="http://schemas.microsoft.com/office/drawing/2014/main" id="{7C938D5F-F055-D4C9-F4E7-2E122D67111A}"/>
              </a:ext>
            </a:extLst>
          </p:cNvPr>
          <p:cNvSpPr/>
          <p:nvPr/>
        </p:nvSpPr>
        <p:spPr>
          <a:xfrm rot="3975351">
            <a:off x="7216917" y="3814520"/>
            <a:ext cx="1884283" cy="35368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Скругленный прямоугольник 24">
            <a:extLst>
              <a:ext uri="{FF2B5EF4-FFF2-40B4-BE49-F238E27FC236}">
                <a16:creationId xmlns:a16="http://schemas.microsoft.com/office/drawing/2014/main" id="{172A4C68-7CFF-F681-B3C4-841369CB22D2}"/>
              </a:ext>
            </a:extLst>
          </p:cNvPr>
          <p:cNvSpPr/>
          <p:nvPr/>
        </p:nvSpPr>
        <p:spPr>
          <a:xfrm>
            <a:off x="8860300" y="4859671"/>
            <a:ext cx="2403247" cy="13728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ru-RU" dirty="0">
                <a:solidFill>
                  <a:schemeClr val="tx1"/>
                </a:solidFill>
                <a:latin typeface="Times New Roman" panose="02020603050405020304" pitchFamily="18" charset="0"/>
                <a:cs typeface="Times New Roman" panose="02020603050405020304" pitchFamily="18" charset="0"/>
              </a:rPr>
              <a:t>Представитель Средне-Поволжского управление </a:t>
            </a:r>
            <a:r>
              <a:rPr lang="ru-RU" dirty="0" err="1">
                <a:solidFill>
                  <a:schemeClr val="tx1"/>
                </a:solidFill>
                <a:latin typeface="Times New Roman" panose="02020603050405020304" pitchFamily="18" charset="0"/>
                <a:cs typeface="Times New Roman" panose="02020603050405020304" pitchFamily="18" charset="0"/>
              </a:rPr>
              <a:t>Ростехнадзора</a:t>
            </a:r>
            <a:r>
              <a:rPr lang="en-US" dirty="0">
                <a:solidFill>
                  <a:schemeClr val="tx1"/>
                </a:solidFill>
                <a:latin typeface="Times New Roman" panose="02020603050405020304" pitchFamily="18" charset="0"/>
                <a:cs typeface="Times New Roman" panose="02020603050405020304" pitchFamily="18" charset="0"/>
              </a:rPr>
              <a:t> </a:t>
            </a:r>
            <a:r>
              <a:rPr lang="ru-RU" dirty="0">
                <a:solidFill>
                  <a:schemeClr val="tx1"/>
                </a:solidFill>
                <a:latin typeface="Times New Roman" panose="02020603050405020304" pitchFamily="18" charset="0"/>
                <a:cs typeface="Times New Roman" panose="02020603050405020304" pitchFamily="18" charset="0"/>
              </a:rPr>
              <a:t> </a:t>
            </a:r>
          </a:p>
        </p:txBody>
      </p:sp>
      <p:sp>
        <p:nvSpPr>
          <p:cNvPr id="30" name="Скругленный прямоугольник 24">
            <a:extLst>
              <a:ext uri="{FF2B5EF4-FFF2-40B4-BE49-F238E27FC236}">
                <a16:creationId xmlns:a16="http://schemas.microsoft.com/office/drawing/2014/main" id="{172A4C68-7CFF-F681-B3C4-841369CB22D2}"/>
              </a:ext>
            </a:extLst>
          </p:cNvPr>
          <p:cNvSpPr/>
          <p:nvPr/>
        </p:nvSpPr>
        <p:spPr>
          <a:xfrm>
            <a:off x="6923748" y="3991361"/>
            <a:ext cx="1041720" cy="69984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ru-RU" dirty="0">
                <a:solidFill>
                  <a:schemeClr val="tx1"/>
                </a:solidFill>
                <a:latin typeface="Times New Roman" panose="02020603050405020304" pitchFamily="18" charset="0"/>
                <a:cs typeface="Times New Roman" panose="02020603050405020304" pitchFamily="18" charset="0"/>
              </a:rPr>
              <a:t>ЕТО</a:t>
            </a:r>
          </a:p>
        </p:txBody>
      </p:sp>
      <p:sp>
        <p:nvSpPr>
          <p:cNvPr id="31" name="Стрелка вправо 23">
            <a:extLst>
              <a:ext uri="{FF2B5EF4-FFF2-40B4-BE49-F238E27FC236}">
                <a16:creationId xmlns:a16="http://schemas.microsoft.com/office/drawing/2014/main" id="{B0CFBDBA-7845-B082-47E3-3DB5A1619BF0}"/>
              </a:ext>
            </a:extLst>
          </p:cNvPr>
          <p:cNvSpPr/>
          <p:nvPr/>
        </p:nvSpPr>
        <p:spPr>
          <a:xfrm rot="5400000">
            <a:off x="6908275" y="3281808"/>
            <a:ext cx="1065424" cy="35368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Скругленный прямоугольник 22">
            <a:extLst>
              <a:ext uri="{FF2B5EF4-FFF2-40B4-BE49-F238E27FC236}">
                <a16:creationId xmlns:a16="http://schemas.microsoft.com/office/drawing/2014/main" id="{8C429CF5-AF03-78DB-4752-771343ADEC08}"/>
              </a:ext>
            </a:extLst>
          </p:cNvPr>
          <p:cNvSpPr/>
          <p:nvPr/>
        </p:nvSpPr>
        <p:spPr>
          <a:xfrm>
            <a:off x="6187147" y="2294143"/>
            <a:ext cx="2612772" cy="9961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Состав комиссии </a:t>
            </a:r>
            <a:br>
              <a:rPr lang="ru-RU" dirty="0">
                <a:solidFill>
                  <a:schemeClr val="tx1"/>
                </a:solidFill>
                <a:latin typeface="Times New Roman" panose="02020603050405020304" pitchFamily="18" charset="0"/>
                <a:cs typeface="Times New Roman" panose="02020603050405020304" pitchFamily="18" charset="0"/>
              </a:rPr>
            </a:br>
            <a:r>
              <a:rPr lang="ru-RU" dirty="0">
                <a:solidFill>
                  <a:schemeClr val="tx1"/>
                </a:solidFill>
                <a:latin typeface="Times New Roman" panose="02020603050405020304" pitchFamily="18" charset="0"/>
                <a:cs typeface="Times New Roman" panose="02020603050405020304" pitchFamily="18" charset="0"/>
              </a:rPr>
              <a:t>по подготовке к ОЗП</a:t>
            </a:r>
          </a:p>
        </p:txBody>
      </p:sp>
    </p:spTree>
    <p:extLst>
      <p:ext uri="{BB962C8B-B14F-4D97-AF65-F5344CB8AC3E}">
        <p14:creationId xmlns:p14="http://schemas.microsoft.com/office/powerpoint/2010/main" val="2518534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1BD840D-AAD4-4B19-A24B-AC19612B3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07"/>
            <a:ext cx="12192000" cy="6860607"/>
          </a:xfrm>
          <a:prstGeom prst="rect">
            <a:avLst/>
          </a:prstGeom>
        </p:spPr>
      </p:pic>
      <p:sp>
        <p:nvSpPr>
          <p:cNvPr id="6" name="Заголовок 1">
            <a:extLst>
              <a:ext uri="{FF2B5EF4-FFF2-40B4-BE49-F238E27FC236}">
                <a16:creationId xmlns:a16="http://schemas.microsoft.com/office/drawing/2014/main" id="{D0CE7892-A504-4A83-BC09-913A0C3C6EC8}"/>
              </a:ext>
            </a:extLst>
          </p:cNvPr>
          <p:cNvSpPr txBox="1">
            <a:spLocks/>
          </p:cNvSpPr>
          <p:nvPr/>
        </p:nvSpPr>
        <p:spPr>
          <a:xfrm>
            <a:off x="1356242" y="106861"/>
            <a:ext cx="9788421" cy="61786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marR="5080">
              <a:spcBef>
                <a:spcPts val="420"/>
              </a:spcBef>
            </a:pPr>
            <a:r>
              <a:rPr lang="ru-RU" sz="1800" b="1" dirty="0">
                <a:solidFill>
                  <a:srgbClr val="002060"/>
                </a:solidFill>
                <a:latin typeface="Times New Roman" panose="02020603050405020304" pitchFamily="18" charset="0"/>
                <a:cs typeface="Times New Roman" panose="02020603050405020304" pitchFamily="18" charset="0"/>
              </a:rPr>
              <a:t>Дорожная карта по порядку проведения оценки готовности к ОЗП:</a:t>
            </a:r>
          </a:p>
        </p:txBody>
      </p:sp>
      <p:sp>
        <p:nvSpPr>
          <p:cNvPr id="8" name="Прямоугольник 7"/>
          <p:cNvSpPr/>
          <p:nvPr/>
        </p:nvSpPr>
        <p:spPr>
          <a:xfrm>
            <a:off x="439934" y="415791"/>
            <a:ext cx="2127849" cy="110897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Не позднее чем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за 20 календ. дней до дня начала проведения оценки</a:t>
            </a:r>
          </a:p>
        </p:txBody>
      </p:sp>
      <p:sp>
        <p:nvSpPr>
          <p:cNvPr id="9" name="Скругленный прямоугольник 8"/>
          <p:cNvSpPr/>
          <p:nvPr/>
        </p:nvSpPr>
        <p:spPr>
          <a:xfrm>
            <a:off x="366602" y="2234242"/>
            <a:ext cx="2274512" cy="10696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Получение уведомления о сроках проведения оценки</a:t>
            </a:r>
          </a:p>
        </p:txBody>
      </p:sp>
      <p:sp>
        <p:nvSpPr>
          <p:cNvPr id="10" name="Прямоугольник 9"/>
          <p:cNvSpPr/>
          <p:nvPr/>
        </p:nvSpPr>
        <p:spPr>
          <a:xfrm>
            <a:off x="439934" y="3640960"/>
            <a:ext cx="2127849" cy="18891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Должно содержать дату, к которой представить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 комиссию оценочные листы и подтверждающие документы</a:t>
            </a:r>
          </a:p>
        </p:txBody>
      </p:sp>
      <p:sp>
        <p:nvSpPr>
          <p:cNvPr id="11" name="Скругленный прямоугольник 10"/>
          <p:cNvSpPr/>
          <p:nvPr/>
        </p:nvSpPr>
        <p:spPr>
          <a:xfrm>
            <a:off x="3156982" y="1867618"/>
            <a:ext cx="3233489" cy="162176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Представление в комиссию оценочных листов и документов, подтверждающих выполнение требование пункта 9 Правил.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По решению комиссии проводится осмотр объектов</a:t>
            </a:r>
          </a:p>
        </p:txBody>
      </p:sp>
      <p:sp>
        <p:nvSpPr>
          <p:cNvPr id="12" name="Овал 11"/>
          <p:cNvSpPr/>
          <p:nvPr/>
        </p:nvSpPr>
        <p:spPr>
          <a:xfrm>
            <a:off x="3924025" y="660023"/>
            <a:ext cx="1699404" cy="88852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dirty="0">
                <a:latin typeface="Times New Roman" panose="02020603050405020304" pitchFamily="18" charset="0"/>
                <a:cs typeface="Times New Roman" panose="02020603050405020304" pitchFamily="18" charset="0"/>
              </a:rPr>
              <a:t>Комиссия</a:t>
            </a:r>
          </a:p>
        </p:txBody>
      </p:sp>
      <p:sp>
        <p:nvSpPr>
          <p:cNvPr id="13" name="Скругленный прямоугольник 12"/>
          <p:cNvSpPr/>
          <p:nvPr/>
        </p:nvSpPr>
        <p:spPr>
          <a:xfrm>
            <a:off x="3405438" y="3808458"/>
            <a:ext cx="2845014" cy="155419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Предоставление комиссией оценочных листов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с приложениями, подтверждающих выполнение требований пункта 9 Правил готовности</a:t>
            </a:r>
          </a:p>
        </p:txBody>
      </p:sp>
      <p:sp>
        <p:nvSpPr>
          <p:cNvPr id="14" name="Овал 13"/>
          <p:cNvSpPr/>
          <p:nvPr/>
        </p:nvSpPr>
        <p:spPr>
          <a:xfrm>
            <a:off x="3405438" y="5684756"/>
            <a:ext cx="1699404" cy="88852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dirty="0">
                <a:latin typeface="Times New Roman" panose="02020603050405020304" pitchFamily="18" charset="0"/>
                <a:cs typeface="Times New Roman" panose="02020603050405020304" pitchFamily="18" charset="0"/>
              </a:rPr>
              <a:t>ЕТО</a:t>
            </a:r>
          </a:p>
        </p:txBody>
      </p:sp>
      <p:sp>
        <p:nvSpPr>
          <p:cNvPr id="15" name="Скругленный прямоугольник 14"/>
          <p:cNvSpPr/>
          <p:nvPr/>
        </p:nvSpPr>
        <p:spPr>
          <a:xfrm>
            <a:off x="6438174" y="5176447"/>
            <a:ext cx="1746235" cy="131978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Расчет индекса готовности и проверка оценочных листов</a:t>
            </a:r>
          </a:p>
        </p:txBody>
      </p:sp>
      <p:sp>
        <p:nvSpPr>
          <p:cNvPr id="16" name="Скругленный прямоугольник 15"/>
          <p:cNvSpPr/>
          <p:nvPr/>
        </p:nvSpPr>
        <p:spPr>
          <a:xfrm>
            <a:off x="6906339" y="3423382"/>
            <a:ext cx="1966830" cy="147136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В случае расхождения сведений, представленных в комиссию с данными ЕТО</a:t>
            </a:r>
          </a:p>
        </p:txBody>
      </p:sp>
      <p:sp>
        <p:nvSpPr>
          <p:cNvPr id="17" name="Скругленный прямоугольник 16"/>
          <p:cNvSpPr/>
          <p:nvPr/>
        </p:nvSpPr>
        <p:spPr>
          <a:xfrm>
            <a:off x="6906339" y="2361390"/>
            <a:ext cx="1966830" cy="81537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У ЕТО запрашиваются доп. документы</a:t>
            </a:r>
          </a:p>
        </p:txBody>
      </p:sp>
      <p:sp>
        <p:nvSpPr>
          <p:cNvPr id="18" name="Прямоугольник 17"/>
          <p:cNvSpPr/>
          <p:nvPr/>
        </p:nvSpPr>
        <p:spPr>
          <a:xfrm>
            <a:off x="6390471" y="811288"/>
            <a:ext cx="1338797" cy="694566"/>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В течение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10 кал. дней</a:t>
            </a:r>
          </a:p>
        </p:txBody>
      </p:sp>
      <p:sp>
        <p:nvSpPr>
          <p:cNvPr id="19" name="Прямоугольник 18"/>
          <p:cNvSpPr/>
          <p:nvPr/>
        </p:nvSpPr>
        <p:spPr>
          <a:xfrm>
            <a:off x="8393502" y="622996"/>
            <a:ext cx="1567131" cy="103327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Не позднее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5 раб. </a:t>
            </a:r>
            <a:r>
              <a:rPr lang="ru-RU" sz="1600" dirty="0" err="1">
                <a:latin typeface="Times New Roman" panose="02020603050405020304" pitchFamily="18" charset="0"/>
                <a:cs typeface="Times New Roman" panose="02020603050405020304" pitchFamily="18" charset="0"/>
              </a:rPr>
              <a:t>дн</a:t>
            </a:r>
            <a:r>
              <a:rPr lang="ru-RU" sz="1600" dirty="0">
                <a:latin typeface="Times New Roman" panose="02020603050405020304" pitchFamily="18" charset="0"/>
                <a:cs typeface="Times New Roman" panose="02020603050405020304" pitchFamily="18" charset="0"/>
              </a:rPr>
              <a:t>. до дня подписания акта оценки</a:t>
            </a:r>
          </a:p>
        </p:txBody>
      </p:sp>
      <p:sp>
        <p:nvSpPr>
          <p:cNvPr id="20" name="Скругленный прямоугольник 19"/>
          <p:cNvSpPr/>
          <p:nvPr/>
        </p:nvSpPr>
        <p:spPr>
          <a:xfrm>
            <a:off x="9177833" y="3911269"/>
            <a:ext cx="1966830" cy="14513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Направление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 комиссию результатов проверки и расчета индекса</a:t>
            </a:r>
          </a:p>
        </p:txBody>
      </p:sp>
      <p:sp>
        <p:nvSpPr>
          <p:cNvPr id="21" name="Скругленный прямоугольник 20"/>
          <p:cNvSpPr/>
          <p:nvPr/>
        </p:nvSpPr>
        <p:spPr>
          <a:xfrm>
            <a:off x="9960633" y="1874205"/>
            <a:ext cx="1966830" cy="14513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Комиссия устанавливает уровень готовности к ОП каждого объекта</a:t>
            </a:r>
          </a:p>
        </p:txBody>
      </p:sp>
      <p:cxnSp>
        <p:nvCxnSpPr>
          <p:cNvPr id="22" name="Прямая со стрелкой 21"/>
          <p:cNvCxnSpPr>
            <a:stCxn id="9" idx="0"/>
            <a:endCxn id="8" idx="2"/>
          </p:cNvCxnSpPr>
          <p:nvPr/>
        </p:nvCxnSpPr>
        <p:spPr>
          <a:xfrm flipV="1">
            <a:off x="1503858" y="1524770"/>
            <a:ext cx="1" cy="709472"/>
          </a:xfrm>
          <a:prstGeom prst="straightConnector1">
            <a:avLst/>
          </a:prstGeom>
          <a:ln w="19050">
            <a:solidFill>
              <a:schemeClr val="tx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a:stCxn id="9" idx="2"/>
            <a:endCxn id="10" idx="0"/>
          </p:cNvCxnSpPr>
          <p:nvPr/>
        </p:nvCxnSpPr>
        <p:spPr>
          <a:xfrm>
            <a:off x="1503858" y="3303916"/>
            <a:ext cx="1" cy="337044"/>
          </a:xfrm>
          <a:prstGeom prst="line">
            <a:avLst/>
          </a:prstGeom>
          <a:ln w="19050">
            <a:solidFill>
              <a:schemeClr val="tx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a:stCxn id="9" idx="3"/>
            <a:endCxn id="11" idx="1"/>
          </p:cNvCxnSpPr>
          <p:nvPr/>
        </p:nvCxnSpPr>
        <p:spPr>
          <a:xfrm flipV="1">
            <a:off x="2641114" y="2678501"/>
            <a:ext cx="515868" cy="9057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3" name="Скругленная соединительная линия 32"/>
          <p:cNvCxnSpPr/>
          <p:nvPr/>
        </p:nvCxnSpPr>
        <p:spPr>
          <a:xfrm rot="10800000" flipV="1">
            <a:off x="2090057" y="1098468"/>
            <a:ext cx="1833968" cy="1135774"/>
          </a:xfrm>
          <a:prstGeom prst="curvedConnector3">
            <a:avLst>
              <a:gd name="adj1" fmla="val 4061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36" name="Прямая со стрелкой 35"/>
          <p:cNvCxnSpPr>
            <a:stCxn id="12" idx="4"/>
          </p:cNvCxnSpPr>
          <p:nvPr/>
        </p:nvCxnSpPr>
        <p:spPr>
          <a:xfrm>
            <a:off x="4773727" y="1548544"/>
            <a:ext cx="154" cy="319074"/>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37" name="Прямая со стрелкой 36"/>
          <p:cNvCxnSpPr/>
          <p:nvPr/>
        </p:nvCxnSpPr>
        <p:spPr>
          <a:xfrm>
            <a:off x="4815444" y="3489384"/>
            <a:ext cx="5938" cy="31907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3" name="Скругленная соединительная линия 42"/>
          <p:cNvCxnSpPr>
            <a:endCxn id="15" idx="1"/>
          </p:cNvCxnSpPr>
          <p:nvPr/>
        </p:nvCxnSpPr>
        <p:spPr>
          <a:xfrm>
            <a:off x="4815444" y="5362649"/>
            <a:ext cx="1622730" cy="473693"/>
          </a:xfrm>
          <a:prstGeom prst="curvedConnector3">
            <a:avLst>
              <a:gd name="adj1" fmla="val -129"/>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47" name="Прямая со стрелкой 46"/>
          <p:cNvCxnSpPr/>
          <p:nvPr/>
        </p:nvCxnSpPr>
        <p:spPr>
          <a:xfrm flipV="1">
            <a:off x="5104842" y="5925787"/>
            <a:ext cx="1333332" cy="201881"/>
          </a:xfrm>
          <a:prstGeom prst="straightConnector1">
            <a:avLst/>
          </a:prstGeom>
          <a:ln w="19050">
            <a:prstDash val="lgDashDotDot"/>
            <a:tailEnd type="triangle"/>
          </a:ln>
        </p:spPr>
        <p:style>
          <a:lnRef idx="1">
            <a:schemeClr val="dk1"/>
          </a:lnRef>
          <a:fillRef idx="0">
            <a:schemeClr val="dk1"/>
          </a:fillRef>
          <a:effectRef idx="0">
            <a:schemeClr val="dk1"/>
          </a:effectRef>
          <a:fontRef idx="minor">
            <a:schemeClr val="tx1"/>
          </a:fontRef>
        </p:style>
      </p:cxnSp>
      <p:sp>
        <p:nvSpPr>
          <p:cNvPr id="48" name="Полилиния 47"/>
          <p:cNvSpPr/>
          <p:nvPr/>
        </p:nvSpPr>
        <p:spPr>
          <a:xfrm>
            <a:off x="6578784" y="1520042"/>
            <a:ext cx="415782" cy="3610098"/>
          </a:xfrm>
          <a:custGeom>
            <a:avLst/>
            <a:gdLst>
              <a:gd name="connsiteX0" fmla="*/ 415782 w 415782"/>
              <a:gd name="connsiteY0" fmla="*/ 0 h 3610098"/>
              <a:gd name="connsiteX1" fmla="*/ 146 w 415782"/>
              <a:gd name="connsiteY1" fmla="*/ 1781298 h 3610098"/>
              <a:gd name="connsiteX2" fmla="*/ 368281 w 415782"/>
              <a:gd name="connsiteY2" fmla="*/ 3610098 h 3610098"/>
            </a:gdLst>
            <a:ahLst/>
            <a:cxnLst>
              <a:cxn ang="0">
                <a:pos x="connsiteX0" y="connsiteY0"/>
              </a:cxn>
              <a:cxn ang="0">
                <a:pos x="connsiteX1" y="connsiteY1"/>
              </a:cxn>
              <a:cxn ang="0">
                <a:pos x="connsiteX2" y="connsiteY2"/>
              </a:cxn>
            </a:cxnLst>
            <a:rect l="l" t="t" r="r" b="b"/>
            <a:pathLst>
              <a:path w="415782" h="3610098">
                <a:moveTo>
                  <a:pt x="415782" y="0"/>
                </a:moveTo>
                <a:cubicBezTo>
                  <a:pt x="211922" y="589807"/>
                  <a:pt x="8063" y="1179615"/>
                  <a:pt x="146" y="1781298"/>
                </a:cubicBezTo>
                <a:cubicBezTo>
                  <a:pt x="-7771" y="2382981"/>
                  <a:pt x="307915" y="3307277"/>
                  <a:pt x="368281" y="3610098"/>
                </a:cubicBezTo>
              </a:path>
            </a:pathLst>
          </a:custGeom>
          <a:ln w="19050">
            <a:headEnd type="oval" w="med" len="med"/>
            <a:tailEnd type="oval"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
        <p:nvSpPr>
          <p:cNvPr id="51" name="Полилиния 50"/>
          <p:cNvSpPr/>
          <p:nvPr/>
        </p:nvSpPr>
        <p:spPr>
          <a:xfrm>
            <a:off x="8188036" y="4910447"/>
            <a:ext cx="609679" cy="967839"/>
          </a:xfrm>
          <a:custGeom>
            <a:avLst/>
            <a:gdLst>
              <a:gd name="connsiteX0" fmla="*/ 0 w 609679"/>
              <a:gd name="connsiteY0" fmla="*/ 967839 h 967839"/>
              <a:gd name="connsiteX1" fmla="*/ 581891 w 609679"/>
              <a:gd name="connsiteY1" fmla="*/ 659080 h 967839"/>
              <a:gd name="connsiteX2" fmla="*/ 463138 w 609679"/>
              <a:gd name="connsiteY2" fmla="*/ 0 h 967839"/>
            </a:gdLst>
            <a:ahLst/>
            <a:cxnLst>
              <a:cxn ang="0">
                <a:pos x="connsiteX0" y="connsiteY0"/>
              </a:cxn>
              <a:cxn ang="0">
                <a:pos x="connsiteX1" y="connsiteY1"/>
              </a:cxn>
              <a:cxn ang="0">
                <a:pos x="connsiteX2" y="connsiteY2"/>
              </a:cxn>
            </a:cxnLst>
            <a:rect l="l" t="t" r="r" b="b"/>
            <a:pathLst>
              <a:path w="609679" h="967839">
                <a:moveTo>
                  <a:pt x="0" y="967839"/>
                </a:moveTo>
                <a:cubicBezTo>
                  <a:pt x="252350" y="894112"/>
                  <a:pt x="504701" y="820386"/>
                  <a:pt x="581891" y="659080"/>
                </a:cubicBezTo>
                <a:cubicBezTo>
                  <a:pt x="659081" y="497773"/>
                  <a:pt x="561109" y="248886"/>
                  <a:pt x="463138" y="0"/>
                </a:cubicBezTo>
              </a:path>
            </a:pathLst>
          </a:custGeom>
          <a:ln w="19050">
            <a:prstDash val="lgDashDotDot"/>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cxnSp>
        <p:nvCxnSpPr>
          <p:cNvPr id="52" name="Прямая со стрелкой 51"/>
          <p:cNvCxnSpPr/>
          <p:nvPr/>
        </p:nvCxnSpPr>
        <p:spPr>
          <a:xfrm flipV="1">
            <a:off x="8184409" y="5378349"/>
            <a:ext cx="2081809" cy="641248"/>
          </a:xfrm>
          <a:prstGeom prst="straightConnector1">
            <a:avLst/>
          </a:prstGeom>
          <a:ln w="19050">
            <a:prstDash val="lgDashDotDot"/>
            <a:tailEnd type="triangle"/>
          </a:ln>
        </p:spPr>
        <p:style>
          <a:lnRef idx="1">
            <a:schemeClr val="dk1"/>
          </a:lnRef>
          <a:fillRef idx="0">
            <a:schemeClr val="dk1"/>
          </a:fillRef>
          <a:effectRef idx="0">
            <a:schemeClr val="dk1"/>
          </a:effectRef>
          <a:fontRef idx="minor">
            <a:schemeClr val="tx1"/>
          </a:fontRef>
        </p:style>
      </p:cxnSp>
      <p:cxnSp>
        <p:nvCxnSpPr>
          <p:cNvPr id="54" name="Прямая со стрелкой 53"/>
          <p:cNvCxnSpPr>
            <a:stCxn id="16" idx="0"/>
          </p:cNvCxnSpPr>
          <p:nvPr/>
        </p:nvCxnSpPr>
        <p:spPr>
          <a:xfrm flipV="1">
            <a:off x="7889754" y="3185213"/>
            <a:ext cx="0" cy="23816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59" name="Полилиния 58"/>
          <p:cNvSpPr/>
          <p:nvPr/>
        </p:nvSpPr>
        <p:spPr>
          <a:xfrm>
            <a:off x="7843652" y="2012868"/>
            <a:ext cx="2157173" cy="338446"/>
          </a:xfrm>
          <a:custGeom>
            <a:avLst/>
            <a:gdLst>
              <a:gd name="connsiteX0" fmla="*/ 0 w 2157173"/>
              <a:gd name="connsiteY0" fmla="*/ 338446 h 338446"/>
              <a:gd name="connsiteX1" fmla="*/ 403761 w 2157173"/>
              <a:gd name="connsiteY1" fmla="*/ 35626 h 338446"/>
              <a:gd name="connsiteX2" fmla="*/ 2119745 w 2157173"/>
              <a:gd name="connsiteY2" fmla="*/ 0 h 338446"/>
            </a:gdLst>
            <a:ahLst/>
            <a:cxnLst>
              <a:cxn ang="0">
                <a:pos x="connsiteX0" y="connsiteY0"/>
              </a:cxn>
              <a:cxn ang="0">
                <a:pos x="connsiteX1" y="connsiteY1"/>
              </a:cxn>
              <a:cxn ang="0">
                <a:pos x="connsiteX2" y="connsiteY2"/>
              </a:cxn>
            </a:cxnLst>
            <a:rect l="l" t="t" r="r" b="b"/>
            <a:pathLst>
              <a:path w="2157173" h="338446">
                <a:moveTo>
                  <a:pt x="0" y="338446"/>
                </a:moveTo>
                <a:cubicBezTo>
                  <a:pt x="25235" y="215240"/>
                  <a:pt x="50470" y="92034"/>
                  <a:pt x="403761" y="35626"/>
                </a:cubicBezTo>
                <a:cubicBezTo>
                  <a:pt x="757052" y="-20782"/>
                  <a:pt x="2426524" y="126670"/>
                  <a:pt x="2119745" y="0"/>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cxnSp>
        <p:nvCxnSpPr>
          <p:cNvPr id="60" name="Прямая со стрелкой 59"/>
          <p:cNvCxnSpPr/>
          <p:nvPr/>
        </p:nvCxnSpPr>
        <p:spPr>
          <a:xfrm flipV="1">
            <a:off x="10161248" y="3337215"/>
            <a:ext cx="366227" cy="574054"/>
          </a:xfrm>
          <a:prstGeom prst="straightConnector1">
            <a:avLst/>
          </a:prstGeom>
          <a:ln w="19050">
            <a:prstDash val="lgDashDotDot"/>
            <a:tailEnd type="triangle"/>
          </a:ln>
        </p:spPr>
        <p:style>
          <a:lnRef idx="1">
            <a:schemeClr val="dk1"/>
          </a:lnRef>
          <a:fillRef idx="0">
            <a:schemeClr val="dk1"/>
          </a:fillRef>
          <a:effectRef idx="0">
            <a:schemeClr val="dk1"/>
          </a:effectRef>
          <a:fontRef idx="minor">
            <a:schemeClr val="tx1"/>
          </a:fontRef>
        </p:style>
      </p:cxnSp>
      <p:cxnSp>
        <p:nvCxnSpPr>
          <p:cNvPr id="65" name="Прямая со стрелкой 64"/>
          <p:cNvCxnSpPr/>
          <p:nvPr/>
        </p:nvCxnSpPr>
        <p:spPr>
          <a:xfrm flipH="1" flipV="1">
            <a:off x="9298379" y="1664121"/>
            <a:ext cx="288517" cy="2247148"/>
          </a:xfrm>
          <a:prstGeom prst="straightConnector1">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2" name="Полилиния 71"/>
          <p:cNvSpPr/>
          <p:nvPr/>
        </p:nvSpPr>
        <p:spPr>
          <a:xfrm>
            <a:off x="6390167" y="2042173"/>
            <a:ext cx="1359218" cy="318255"/>
          </a:xfrm>
          <a:custGeom>
            <a:avLst/>
            <a:gdLst>
              <a:gd name="connsiteX0" fmla="*/ 1254642 w 1359218"/>
              <a:gd name="connsiteY0" fmla="*/ 318255 h 318255"/>
              <a:gd name="connsiteX1" fmla="*/ 1233377 w 1359218"/>
              <a:gd name="connsiteY1" fmla="*/ 52441 h 318255"/>
              <a:gd name="connsiteX2" fmla="*/ 0 w 1359218"/>
              <a:gd name="connsiteY2" fmla="*/ 9911 h 318255"/>
            </a:gdLst>
            <a:ahLst/>
            <a:cxnLst>
              <a:cxn ang="0">
                <a:pos x="connsiteX0" y="connsiteY0"/>
              </a:cxn>
              <a:cxn ang="0">
                <a:pos x="connsiteX1" y="connsiteY1"/>
              </a:cxn>
              <a:cxn ang="0">
                <a:pos x="connsiteX2" y="connsiteY2"/>
              </a:cxn>
            </a:cxnLst>
            <a:rect l="l" t="t" r="r" b="b"/>
            <a:pathLst>
              <a:path w="1359218" h="318255">
                <a:moveTo>
                  <a:pt x="1254642" y="318255"/>
                </a:moveTo>
                <a:cubicBezTo>
                  <a:pt x="1348563" y="211043"/>
                  <a:pt x="1442484" y="103832"/>
                  <a:pt x="1233377" y="52441"/>
                </a:cubicBezTo>
                <a:cubicBezTo>
                  <a:pt x="1024270" y="1050"/>
                  <a:pt x="202018" y="-11354"/>
                  <a:pt x="0" y="9911"/>
                </a:cubicBezTo>
              </a:path>
            </a:pathLst>
          </a:custGeom>
          <a:ln w="19050">
            <a:prstDash val="dash"/>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val="3713530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F5F59A9A-28FB-4E42-BEC2-C28E32563A2E}"/>
              </a:ext>
            </a:extLst>
          </p:cNvPr>
          <p:cNvSpPr>
            <a:spLocks noGrp="1"/>
          </p:cNvSpPr>
          <p:nvPr>
            <p:ph type="subTitle" idx="1"/>
          </p:nvPr>
        </p:nvSpPr>
        <p:spPr>
          <a:xfrm>
            <a:off x="11490386" y="6306328"/>
            <a:ext cx="100482" cy="379817"/>
          </a:xfrm>
        </p:spPr>
        <p:txBody>
          <a:bodyPr>
            <a:normAutofit/>
          </a:bodyPr>
          <a:lstStyle/>
          <a:p>
            <a:endParaRPr lang="ru-RU" sz="2000" b="1" dirty="0">
              <a:solidFill>
                <a:schemeClr val="bg1"/>
              </a:solidFill>
              <a:latin typeface="Century Gothic" panose="020B0502020202020204" pitchFamily="34" charset="0"/>
            </a:endParaRPr>
          </a:p>
        </p:txBody>
      </p:sp>
      <p:sp>
        <p:nvSpPr>
          <p:cNvPr id="7" name="Заголовок 1">
            <a:extLst>
              <a:ext uri="{FF2B5EF4-FFF2-40B4-BE49-F238E27FC236}">
                <a16:creationId xmlns:a16="http://schemas.microsoft.com/office/drawing/2014/main" id="{D0CE7892-A504-4A83-BC09-913A0C3C6EC8}"/>
              </a:ext>
            </a:extLst>
          </p:cNvPr>
          <p:cNvSpPr txBox="1">
            <a:spLocks/>
          </p:cNvSpPr>
          <p:nvPr/>
        </p:nvSpPr>
        <p:spPr>
          <a:xfrm>
            <a:off x="1356242" y="106861"/>
            <a:ext cx="9788421" cy="61786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marR="5080">
              <a:spcBef>
                <a:spcPts val="420"/>
              </a:spcBef>
            </a:pPr>
            <a:r>
              <a:rPr lang="ru-RU" sz="1800" b="1" dirty="0">
                <a:solidFill>
                  <a:srgbClr val="002060"/>
                </a:solidFill>
                <a:latin typeface="Times New Roman" panose="02020603050405020304" pitchFamily="18" charset="0"/>
                <a:cs typeface="Times New Roman" panose="02020603050405020304" pitchFamily="18" charset="0"/>
              </a:rPr>
              <a:t>Дорожная карта по порядку проведения оценки готовности к ОЗП:</a:t>
            </a:r>
          </a:p>
        </p:txBody>
      </p:sp>
      <p:grpSp>
        <p:nvGrpSpPr>
          <p:cNvPr id="19" name="Группа 18"/>
          <p:cNvGrpSpPr/>
          <p:nvPr/>
        </p:nvGrpSpPr>
        <p:grpSpPr>
          <a:xfrm>
            <a:off x="316902" y="1196509"/>
            <a:ext cx="4919483" cy="3935838"/>
            <a:chOff x="316902" y="1196509"/>
            <a:chExt cx="4919483" cy="3935838"/>
          </a:xfrm>
        </p:grpSpPr>
        <p:sp>
          <p:nvSpPr>
            <p:cNvPr id="6" name="Скругленный прямоугольник 5"/>
            <p:cNvSpPr/>
            <p:nvPr/>
          </p:nvSpPr>
          <p:spPr>
            <a:xfrm>
              <a:off x="316902" y="2372396"/>
              <a:ext cx="1966830" cy="14513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Комиссия устанавливает уровень готовности к ОП каждого объекта</a:t>
              </a:r>
            </a:p>
          </p:txBody>
        </p:sp>
        <p:sp>
          <p:nvSpPr>
            <p:cNvPr id="9" name="Скругленный прямоугольник 8"/>
            <p:cNvSpPr/>
            <p:nvPr/>
          </p:nvSpPr>
          <p:spPr>
            <a:xfrm>
              <a:off x="2691506" y="2372396"/>
              <a:ext cx="1966830" cy="14513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Уровень готовности определяется как средне арифметическое значение индексов</a:t>
              </a:r>
            </a:p>
          </p:txBody>
        </p:sp>
        <p:sp>
          <p:nvSpPr>
            <p:cNvPr id="10" name="Прямоугольник 9"/>
            <p:cNvSpPr/>
            <p:nvPr/>
          </p:nvSpPr>
          <p:spPr>
            <a:xfrm>
              <a:off x="1706376" y="4168274"/>
              <a:ext cx="3530009" cy="9640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Не готов – индекс </a:t>
              </a:r>
              <a:r>
                <a:rPr lang="en-US" sz="1600" dirty="0">
                  <a:latin typeface="Times New Roman" panose="02020603050405020304" pitchFamily="18" charset="0"/>
                  <a:cs typeface="Times New Roman" panose="02020603050405020304" pitchFamily="18" charset="0"/>
                </a:rPr>
                <a:t>&lt;</a:t>
              </a:r>
              <a:r>
                <a:rPr lang="ru-RU" sz="1600" dirty="0">
                  <a:latin typeface="Times New Roman" panose="02020603050405020304" pitchFamily="18" charset="0"/>
                  <a:cs typeface="Times New Roman" panose="02020603050405020304" pitchFamily="18" charset="0"/>
                </a:rPr>
                <a:t> 0,8</a:t>
              </a:r>
            </a:p>
            <a:p>
              <a:pPr algn="ctr"/>
              <a:r>
                <a:rPr lang="ru-RU" sz="1600" dirty="0">
                  <a:latin typeface="Times New Roman" panose="02020603050405020304" pitchFamily="18" charset="0"/>
                  <a:cs typeface="Times New Roman" panose="02020603050405020304" pitchFamily="18" charset="0"/>
                </a:rPr>
                <a:t>Готов с условиями – 0,8 ≤ индекс </a:t>
              </a:r>
              <a:r>
                <a:rPr lang="en-US" sz="1600" dirty="0">
                  <a:latin typeface="Times New Roman" panose="02020603050405020304" pitchFamily="18" charset="0"/>
                  <a:cs typeface="Times New Roman" panose="02020603050405020304" pitchFamily="18" charset="0"/>
                </a:rPr>
                <a:t>&lt;</a:t>
              </a:r>
              <a:r>
                <a:rPr lang="ru-RU" sz="1600" dirty="0">
                  <a:latin typeface="Times New Roman" panose="02020603050405020304" pitchFamily="18" charset="0"/>
                  <a:cs typeface="Times New Roman" panose="02020603050405020304" pitchFamily="18" charset="0"/>
                </a:rPr>
                <a:t> 0,9</a:t>
              </a:r>
            </a:p>
            <a:p>
              <a:pPr algn="ctr"/>
              <a:r>
                <a:rPr lang="ru-RU" sz="1600" dirty="0">
                  <a:latin typeface="Times New Roman" panose="02020603050405020304" pitchFamily="18" charset="0"/>
                  <a:cs typeface="Times New Roman" panose="02020603050405020304" pitchFamily="18" charset="0"/>
                </a:rPr>
                <a:t>Готов – 09 ≤ индекс</a:t>
              </a:r>
            </a:p>
          </p:txBody>
        </p:sp>
        <p:cxnSp>
          <p:nvCxnSpPr>
            <p:cNvPr id="11" name="Прямая соединительная линия 10"/>
            <p:cNvCxnSpPr>
              <a:stCxn id="9" idx="2"/>
            </p:cNvCxnSpPr>
            <p:nvPr/>
          </p:nvCxnSpPr>
          <p:spPr>
            <a:xfrm>
              <a:off x="3674921" y="3823776"/>
              <a:ext cx="0" cy="344498"/>
            </a:xfrm>
            <a:prstGeom prst="line">
              <a:avLst/>
            </a:prstGeom>
            <a:ln w="19050">
              <a:solidFill>
                <a:schemeClr val="tx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Прямоугольник 17"/>
            <p:cNvSpPr/>
            <p:nvPr/>
          </p:nvSpPr>
          <p:spPr>
            <a:xfrm>
              <a:off x="2604305" y="1196509"/>
              <a:ext cx="2127849" cy="83138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Срок оценки не превышает 20 кал. </a:t>
              </a:r>
              <a:r>
                <a:rPr lang="ru-RU" sz="1600" dirty="0" err="1">
                  <a:latin typeface="Times New Roman" panose="02020603050405020304" pitchFamily="18" charset="0"/>
                  <a:cs typeface="Times New Roman" panose="02020603050405020304" pitchFamily="18" charset="0"/>
                </a:rPr>
                <a:t>дн</a:t>
              </a:r>
              <a:r>
                <a:rPr lang="ru-RU" sz="1600" dirty="0">
                  <a:latin typeface="Times New Roman" panose="02020603050405020304" pitchFamily="18" charset="0"/>
                  <a:cs typeface="Times New Roman" panose="02020603050405020304" pitchFamily="18" charset="0"/>
                </a:rPr>
                <a:t>. с даты начала</a:t>
              </a:r>
            </a:p>
          </p:txBody>
        </p:sp>
      </p:grpSp>
      <p:sp>
        <p:nvSpPr>
          <p:cNvPr id="22" name="Прямоугольник 21"/>
          <p:cNvSpPr/>
          <p:nvPr/>
        </p:nvSpPr>
        <p:spPr>
          <a:xfrm>
            <a:off x="5557054" y="1301639"/>
            <a:ext cx="1650195" cy="100059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Не позднее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1 раб. дня с даты завершения оценки</a:t>
            </a:r>
          </a:p>
        </p:txBody>
      </p:sp>
      <p:sp>
        <p:nvSpPr>
          <p:cNvPr id="23" name="Прямоугольник 22"/>
          <p:cNvSpPr/>
          <p:nvPr/>
        </p:nvSpPr>
        <p:spPr>
          <a:xfrm>
            <a:off x="5557054" y="609770"/>
            <a:ext cx="1650195" cy="52053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Не позднее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25 октября</a:t>
            </a:r>
          </a:p>
        </p:txBody>
      </p:sp>
      <p:sp>
        <p:nvSpPr>
          <p:cNvPr id="24" name="Скругленный прямоугольник 23"/>
          <p:cNvSpPr/>
          <p:nvPr/>
        </p:nvSpPr>
        <p:spPr>
          <a:xfrm>
            <a:off x="5398736" y="2555730"/>
            <a:ext cx="1966830" cy="10847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Результаты оценки оформляются актом (приложение 5 к порядку)</a:t>
            </a:r>
          </a:p>
        </p:txBody>
      </p:sp>
      <p:sp>
        <p:nvSpPr>
          <p:cNvPr id="25" name="Прямоугольник 24"/>
          <p:cNvSpPr/>
          <p:nvPr/>
        </p:nvSpPr>
        <p:spPr>
          <a:xfrm>
            <a:off x="5482804" y="3893942"/>
            <a:ext cx="1867039" cy="9640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К акту прилагается заполненный оценочный лист на каждый объект</a:t>
            </a:r>
          </a:p>
        </p:txBody>
      </p:sp>
      <p:sp>
        <p:nvSpPr>
          <p:cNvPr id="29" name="Прямоугольник 28"/>
          <p:cNvSpPr/>
          <p:nvPr/>
        </p:nvSpPr>
        <p:spPr>
          <a:xfrm>
            <a:off x="5498526" y="5140012"/>
            <a:ext cx="1867039" cy="154613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При наличии замечаний в оценочном листе указывается срок устранения (кроме </a:t>
            </a:r>
            <a:r>
              <a:rPr lang="ru-RU" sz="1600" dirty="0" err="1">
                <a:latin typeface="Times New Roman" panose="02020603050405020304" pitchFamily="18" charset="0"/>
                <a:cs typeface="Times New Roman" panose="02020603050405020304" pitchFamily="18" charset="0"/>
              </a:rPr>
              <a:t>пп</a:t>
            </a:r>
            <a:r>
              <a:rPr lang="ru-RU" sz="1600" dirty="0">
                <a:latin typeface="Times New Roman" panose="02020603050405020304" pitchFamily="18" charset="0"/>
                <a:cs typeface="Times New Roman" panose="02020603050405020304" pitchFamily="18" charset="0"/>
              </a:rPr>
              <a:t>. 9.2 Правил)</a:t>
            </a:r>
          </a:p>
        </p:txBody>
      </p:sp>
      <p:sp>
        <p:nvSpPr>
          <p:cNvPr id="30" name="Прямоугольник 29"/>
          <p:cNvSpPr/>
          <p:nvPr/>
        </p:nvSpPr>
        <p:spPr>
          <a:xfrm>
            <a:off x="7684076" y="609770"/>
            <a:ext cx="1650195" cy="52053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Не позднее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1 ноября</a:t>
            </a:r>
          </a:p>
        </p:txBody>
      </p:sp>
      <p:sp>
        <p:nvSpPr>
          <p:cNvPr id="31" name="Прямоугольник 30"/>
          <p:cNvSpPr/>
          <p:nvPr/>
        </p:nvSpPr>
        <p:spPr>
          <a:xfrm>
            <a:off x="7684077" y="1301639"/>
            <a:ext cx="1650195" cy="85101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В течение 5 дней со дня подписания акта</a:t>
            </a:r>
          </a:p>
        </p:txBody>
      </p:sp>
      <p:sp>
        <p:nvSpPr>
          <p:cNvPr id="32" name="Скругленный прямоугольник 31"/>
          <p:cNvSpPr/>
          <p:nvPr/>
        </p:nvSpPr>
        <p:spPr>
          <a:xfrm>
            <a:off x="7525758" y="2372396"/>
            <a:ext cx="1966830" cy="135020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1600" b="1" dirty="0">
                <a:latin typeface="Times New Roman" panose="02020603050405020304" pitchFamily="18" charset="0"/>
                <a:cs typeface="Times New Roman" panose="02020603050405020304" pitchFamily="18" charset="0"/>
              </a:rPr>
              <a:t>Паспорт обеспечения готовности к ОП </a:t>
            </a:r>
            <a:r>
              <a:rPr lang="ru-RU" sz="1600" dirty="0">
                <a:latin typeface="Times New Roman" panose="02020603050405020304" pitchFamily="18" charset="0"/>
                <a:cs typeface="Times New Roman" panose="02020603050405020304" pitchFamily="18" charset="0"/>
              </a:rPr>
              <a:t>(приложение 6 к Порядку)</a:t>
            </a:r>
          </a:p>
        </p:txBody>
      </p:sp>
      <p:sp>
        <p:nvSpPr>
          <p:cNvPr id="33" name="Прямоугольник 32"/>
          <p:cNvSpPr/>
          <p:nvPr/>
        </p:nvSpPr>
        <p:spPr>
          <a:xfrm>
            <a:off x="7575653" y="4083632"/>
            <a:ext cx="1867039" cy="9640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Выдается в случае уровня готовности «Готов», «Готов с условиями»</a:t>
            </a:r>
          </a:p>
        </p:txBody>
      </p:sp>
      <p:sp>
        <p:nvSpPr>
          <p:cNvPr id="34" name="Прямоугольник 33"/>
          <p:cNvSpPr/>
          <p:nvPr/>
        </p:nvSpPr>
        <p:spPr>
          <a:xfrm>
            <a:off x="7594464" y="5397035"/>
            <a:ext cx="1867039" cy="9640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Выдается лицами, указанными в части 7 -1- ст. 20 ФЗ-190</a:t>
            </a:r>
          </a:p>
        </p:txBody>
      </p:sp>
      <p:sp>
        <p:nvSpPr>
          <p:cNvPr id="35" name="Скругленный прямоугольник 34"/>
          <p:cNvSpPr/>
          <p:nvPr/>
        </p:nvSpPr>
        <p:spPr>
          <a:xfrm>
            <a:off x="9599311" y="2664742"/>
            <a:ext cx="2485966" cy="171123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Повторное направление в комиссию оценочных листов и документов в случае устранения замечаний с оформлением нового акта</a:t>
            </a:r>
          </a:p>
        </p:txBody>
      </p:sp>
      <p:sp>
        <p:nvSpPr>
          <p:cNvPr id="36" name="Прямоугольник 35"/>
          <p:cNvSpPr/>
          <p:nvPr/>
        </p:nvSpPr>
        <p:spPr>
          <a:xfrm>
            <a:off x="9811098" y="1029231"/>
            <a:ext cx="2181225" cy="137110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ru-RU" sz="1600" dirty="0">
                <a:latin typeface="Times New Roman" panose="02020603050405020304" pitchFamily="18" charset="0"/>
                <a:cs typeface="Times New Roman" panose="02020603050405020304" pitchFamily="18" charset="0"/>
              </a:rPr>
              <a:t>Не позднее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14 дней с момента получения уведомлена об устранении замечаний</a:t>
            </a:r>
          </a:p>
        </p:txBody>
      </p:sp>
      <p:cxnSp>
        <p:nvCxnSpPr>
          <p:cNvPr id="38" name="Прямая со стрелкой 37"/>
          <p:cNvCxnSpPr>
            <a:stCxn id="6" idx="3"/>
            <a:endCxn id="9" idx="1"/>
          </p:cNvCxnSpPr>
          <p:nvPr/>
        </p:nvCxnSpPr>
        <p:spPr>
          <a:xfrm>
            <a:off x="2283732" y="3098086"/>
            <a:ext cx="407774"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9" name="Прямая со стрелкой 38"/>
          <p:cNvCxnSpPr>
            <a:stCxn id="9" idx="3"/>
            <a:endCxn id="24" idx="1"/>
          </p:cNvCxnSpPr>
          <p:nvPr/>
        </p:nvCxnSpPr>
        <p:spPr>
          <a:xfrm>
            <a:off x="4658336" y="3098086"/>
            <a:ext cx="7404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2" name="Прямая со стрелкой 41"/>
          <p:cNvCxnSpPr/>
          <p:nvPr/>
        </p:nvCxnSpPr>
        <p:spPr>
          <a:xfrm flipV="1">
            <a:off x="7365565" y="3098086"/>
            <a:ext cx="160193" cy="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9" name="Скругленная соединительная линия 48"/>
          <p:cNvCxnSpPr/>
          <p:nvPr/>
        </p:nvCxnSpPr>
        <p:spPr>
          <a:xfrm>
            <a:off x="7341025" y="3551809"/>
            <a:ext cx="2218385" cy="358218"/>
          </a:xfrm>
          <a:prstGeom prst="curvedConnector3">
            <a:avLst>
              <a:gd name="adj1" fmla="val -323"/>
            </a:avLst>
          </a:prstGeom>
          <a:ln w="19050">
            <a:tailEnd type="triangle"/>
          </a:ln>
        </p:spPr>
        <p:style>
          <a:lnRef idx="1">
            <a:schemeClr val="dk1"/>
          </a:lnRef>
          <a:fillRef idx="0">
            <a:schemeClr val="dk1"/>
          </a:fillRef>
          <a:effectRef idx="0">
            <a:schemeClr val="dk1"/>
          </a:effectRef>
          <a:fontRef idx="minor">
            <a:schemeClr val="tx1"/>
          </a:fontRef>
        </p:style>
      </p:cxnSp>
      <p:cxnSp>
        <p:nvCxnSpPr>
          <p:cNvPr id="57" name="Прямая соединительная линия 56"/>
          <p:cNvCxnSpPr/>
          <p:nvPr/>
        </p:nvCxnSpPr>
        <p:spPr>
          <a:xfrm>
            <a:off x="6369880" y="3658981"/>
            <a:ext cx="7922" cy="234961"/>
          </a:xfrm>
          <a:prstGeom prst="line">
            <a:avLst/>
          </a:prstGeom>
          <a:ln w="19050">
            <a:solidFill>
              <a:schemeClr val="tx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p:cNvCxnSpPr>
            <a:endCxn id="29" idx="0"/>
          </p:cNvCxnSpPr>
          <p:nvPr/>
        </p:nvCxnSpPr>
        <p:spPr>
          <a:xfrm>
            <a:off x="6432045" y="4853238"/>
            <a:ext cx="1" cy="286774"/>
          </a:xfrm>
          <a:prstGeom prst="line">
            <a:avLst/>
          </a:prstGeom>
          <a:ln w="19050">
            <a:solidFill>
              <a:schemeClr val="tx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 name="Скругленная соединительная линия 62"/>
          <p:cNvCxnSpPr/>
          <p:nvPr/>
        </p:nvCxnSpPr>
        <p:spPr>
          <a:xfrm flipV="1">
            <a:off x="7349843" y="4375978"/>
            <a:ext cx="3551867" cy="2288815"/>
          </a:xfrm>
          <a:prstGeom prst="curvedConnector3">
            <a:avLst>
              <a:gd name="adj1" fmla="val 10033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68" name="Прямая соединительная линия 67"/>
          <p:cNvCxnSpPr/>
          <p:nvPr/>
        </p:nvCxnSpPr>
        <p:spPr>
          <a:xfrm>
            <a:off x="8470616" y="3747969"/>
            <a:ext cx="8808" cy="277553"/>
          </a:xfrm>
          <a:prstGeom prst="line">
            <a:avLst/>
          </a:prstGeom>
          <a:ln w="19050">
            <a:solidFill>
              <a:schemeClr val="tx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a:xfrm>
            <a:off x="8509172" y="5089440"/>
            <a:ext cx="1" cy="286774"/>
          </a:xfrm>
          <a:prstGeom prst="line">
            <a:avLst/>
          </a:prstGeom>
          <a:ln w="19050">
            <a:solidFill>
              <a:schemeClr val="tx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3" name="Прямая со стрелкой 72"/>
          <p:cNvCxnSpPr>
            <a:endCxn id="18" idx="2"/>
          </p:cNvCxnSpPr>
          <p:nvPr/>
        </p:nvCxnSpPr>
        <p:spPr>
          <a:xfrm flipV="1">
            <a:off x="3668228" y="2027898"/>
            <a:ext cx="2" cy="344498"/>
          </a:xfrm>
          <a:prstGeom prst="straightConnector1">
            <a:avLst/>
          </a:prstGeom>
          <a:ln w="19050">
            <a:solidFill>
              <a:schemeClr val="tx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p:cNvCxnSpPr>
            <a:endCxn id="22" idx="2"/>
          </p:cNvCxnSpPr>
          <p:nvPr/>
        </p:nvCxnSpPr>
        <p:spPr>
          <a:xfrm flipV="1">
            <a:off x="6377802" y="2302230"/>
            <a:ext cx="4350" cy="214398"/>
          </a:xfrm>
          <a:prstGeom prst="straightConnector1">
            <a:avLst/>
          </a:prstGeom>
          <a:ln w="19050">
            <a:solidFill>
              <a:schemeClr val="tx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7" name="Прямая со стрелкой 76"/>
          <p:cNvCxnSpPr/>
          <p:nvPr/>
        </p:nvCxnSpPr>
        <p:spPr>
          <a:xfrm flipV="1">
            <a:off x="6365530" y="1150900"/>
            <a:ext cx="4350" cy="137998"/>
          </a:xfrm>
          <a:prstGeom prst="straightConnector1">
            <a:avLst/>
          </a:prstGeom>
          <a:ln w="19050">
            <a:solidFill>
              <a:schemeClr val="tx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9" name="Прямая со стрелкой 78"/>
          <p:cNvCxnSpPr/>
          <p:nvPr/>
        </p:nvCxnSpPr>
        <p:spPr>
          <a:xfrm flipV="1">
            <a:off x="8470616" y="1158631"/>
            <a:ext cx="4350" cy="137998"/>
          </a:xfrm>
          <a:prstGeom prst="straightConnector1">
            <a:avLst/>
          </a:prstGeom>
          <a:ln w="19050">
            <a:solidFill>
              <a:schemeClr val="tx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0" name="Прямая со стрелкой 79"/>
          <p:cNvCxnSpPr/>
          <p:nvPr/>
        </p:nvCxnSpPr>
        <p:spPr>
          <a:xfrm flipV="1">
            <a:off x="8466266" y="2173471"/>
            <a:ext cx="4350" cy="180089"/>
          </a:xfrm>
          <a:prstGeom prst="straightConnector1">
            <a:avLst/>
          </a:prstGeom>
          <a:ln w="19050">
            <a:solidFill>
              <a:schemeClr val="tx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2" name="Прямая со стрелкой 81"/>
          <p:cNvCxnSpPr/>
          <p:nvPr/>
        </p:nvCxnSpPr>
        <p:spPr>
          <a:xfrm flipV="1">
            <a:off x="10827473" y="2410773"/>
            <a:ext cx="4350" cy="214398"/>
          </a:xfrm>
          <a:prstGeom prst="straightConnector1">
            <a:avLst/>
          </a:prstGeom>
          <a:ln w="19050">
            <a:solidFill>
              <a:schemeClr val="tx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3" name="Прямоугольник 82"/>
          <p:cNvSpPr/>
          <p:nvPr/>
        </p:nvSpPr>
        <p:spPr>
          <a:xfrm>
            <a:off x="197376" y="5232827"/>
            <a:ext cx="5039009" cy="1521656"/>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spcAft>
                <a:spcPts val="400"/>
              </a:spcAft>
            </a:pPr>
            <a:r>
              <a:rPr lang="ru-RU" sz="1600" dirty="0">
                <a:latin typeface="Times New Roman" panose="02020603050405020304" pitchFamily="18" charset="0"/>
                <a:cs typeface="Times New Roman" panose="02020603050405020304" pitchFamily="18" charset="0"/>
              </a:rPr>
              <a:t>           Направление передачи документации</a:t>
            </a:r>
          </a:p>
          <a:p>
            <a:pPr>
              <a:spcAft>
                <a:spcPts val="400"/>
              </a:spcAft>
            </a:pPr>
            <a:r>
              <a:rPr lang="ru-RU" sz="1600" dirty="0">
                <a:latin typeface="Times New Roman" panose="02020603050405020304" pitchFamily="18" charset="0"/>
                <a:cs typeface="Times New Roman" panose="02020603050405020304" pitchFamily="18" charset="0"/>
              </a:rPr>
              <a:t>           Направление передачи ЕТО</a:t>
            </a:r>
          </a:p>
          <a:p>
            <a:pPr>
              <a:spcAft>
                <a:spcPts val="400"/>
              </a:spcAft>
            </a:pPr>
            <a:r>
              <a:rPr lang="ru-RU" sz="1600" dirty="0">
                <a:latin typeface="Times New Roman" panose="02020603050405020304" pitchFamily="18" charset="0"/>
                <a:cs typeface="Times New Roman" panose="02020603050405020304" pitchFamily="18" charset="0"/>
              </a:rPr>
              <a:t>           Направление передачи действий комиссии</a:t>
            </a:r>
          </a:p>
          <a:p>
            <a:pPr>
              <a:spcAft>
                <a:spcPts val="400"/>
              </a:spcAft>
            </a:pPr>
            <a:r>
              <a:rPr lang="ru-RU" sz="1600" dirty="0">
                <a:latin typeface="Times New Roman" panose="02020603050405020304" pitchFamily="18" charset="0"/>
                <a:cs typeface="Times New Roman" panose="02020603050405020304" pitchFamily="18" charset="0"/>
              </a:rPr>
              <a:t>           Указание на нормативный срок действий</a:t>
            </a:r>
          </a:p>
          <a:p>
            <a:pPr>
              <a:spcAft>
                <a:spcPts val="400"/>
              </a:spcAft>
            </a:pPr>
            <a:r>
              <a:rPr lang="ru-RU" sz="1600" dirty="0">
                <a:latin typeface="Times New Roman" panose="02020603050405020304" pitchFamily="18" charset="0"/>
                <a:cs typeface="Times New Roman" panose="02020603050405020304" pitchFamily="18" charset="0"/>
              </a:rPr>
              <a:t>           Указание на требования к содержанию</a:t>
            </a:r>
          </a:p>
        </p:txBody>
      </p:sp>
      <p:cxnSp>
        <p:nvCxnSpPr>
          <p:cNvPr id="84" name="Прямая со стрелкой 83"/>
          <p:cNvCxnSpPr/>
          <p:nvPr/>
        </p:nvCxnSpPr>
        <p:spPr>
          <a:xfrm>
            <a:off x="316902" y="5403989"/>
            <a:ext cx="407774"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85" name="Прямая со стрелкой 84"/>
          <p:cNvCxnSpPr/>
          <p:nvPr/>
        </p:nvCxnSpPr>
        <p:spPr>
          <a:xfrm flipV="1">
            <a:off x="316902" y="5722188"/>
            <a:ext cx="407774" cy="1"/>
          </a:xfrm>
          <a:prstGeom prst="straightConnector1">
            <a:avLst/>
          </a:prstGeom>
          <a:ln w="19050">
            <a:prstDash val="lgDashDotDot"/>
            <a:tailEnd type="triangle"/>
          </a:ln>
        </p:spPr>
        <p:style>
          <a:lnRef idx="1">
            <a:schemeClr val="dk1"/>
          </a:lnRef>
          <a:fillRef idx="0">
            <a:schemeClr val="dk1"/>
          </a:fillRef>
          <a:effectRef idx="0">
            <a:schemeClr val="dk1"/>
          </a:effectRef>
          <a:fontRef idx="minor">
            <a:schemeClr val="tx1"/>
          </a:fontRef>
        </p:style>
      </p:cxnSp>
      <p:cxnSp>
        <p:nvCxnSpPr>
          <p:cNvPr id="88" name="Прямая со стрелкой 87"/>
          <p:cNvCxnSpPr/>
          <p:nvPr/>
        </p:nvCxnSpPr>
        <p:spPr>
          <a:xfrm>
            <a:off x="316902" y="6004575"/>
            <a:ext cx="407774" cy="0"/>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90" name="Прямая со стрелкой 89"/>
          <p:cNvCxnSpPr/>
          <p:nvPr/>
        </p:nvCxnSpPr>
        <p:spPr>
          <a:xfrm flipH="1">
            <a:off x="328704" y="6302087"/>
            <a:ext cx="315468" cy="0"/>
          </a:xfrm>
          <a:prstGeom prst="straightConnector1">
            <a:avLst/>
          </a:prstGeom>
          <a:ln w="19050">
            <a:solidFill>
              <a:schemeClr val="tx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a:off x="316902" y="6599599"/>
            <a:ext cx="338706" cy="1275"/>
          </a:xfrm>
          <a:prstGeom prst="line">
            <a:avLst/>
          </a:prstGeom>
          <a:ln w="19050">
            <a:solidFill>
              <a:schemeClr val="tx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603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344BF-7CEB-49BA-7F0E-9C82EF883B21}"/>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0B2BE18A-3470-E65F-9F4D-B92BC83137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08"/>
            <a:ext cx="12192000" cy="6860607"/>
          </a:xfrm>
          <a:prstGeom prst="rect">
            <a:avLst/>
          </a:prstGeom>
        </p:spPr>
      </p:pic>
      <p:pic>
        <p:nvPicPr>
          <p:cNvPr id="7" name="Рисунок 6">
            <a:extLst>
              <a:ext uri="{FF2B5EF4-FFF2-40B4-BE49-F238E27FC236}">
                <a16:creationId xmlns:a16="http://schemas.microsoft.com/office/drawing/2014/main" id="{4906C5E4-B0B1-87EB-B972-DE9ADFC6E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3897" y="-1"/>
            <a:ext cx="3628103" cy="6858000"/>
          </a:xfrm>
          <a:prstGeom prst="rect">
            <a:avLst/>
          </a:prstGeom>
        </p:spPr>
      </p:pic>
      <p:sp>
        <p:nvSpPr>
          <p:cNvPr id="3" name="Подзаголовок 2">
            <a:extLst>
              <a:ext uri="{FF2B5EF4-FFF2-40B4-BE49-F238E27FC236}">
                <a16:creationId xmlns:a16="http://schemas.microsoft.com/office/drawing/2014/main" id="{2069FF77-A8E1-91C3-19CF-5F86A2005B0C}"/>
              </a:ext>
            </a:extLst>
          </p:cNvPr>
          <p:cNvSpPr>
            <a:spLocks noGrp="1"/>
          </p:cNvSpPr>
          <p:nvPr>
            <p:ph type="subTitle" idx="1"/>
          </p:nvPr>
        </p:nvSpPr>
        <p:spPr>
          <a:xfrm>
            <a:off x="11526715" y="6306328"/>
            <a:ext cx="576795" cy="419787"/>
          </a:xfrm>
        </p:spPr>
        <p:txBody>
          <a:bodyPr>
            <a:noAutofit/>
          </a:bodyPr>
          <a:lstStyle/>
          <a:p>
            <a:r>
              <a:rPr lang="ru-RU" sz="2000" b="1" dirty="0">
                <a:solidFill>
                  <a:schemeClr val="bg1"/>
                </a:solidFill>
                <a:latin typeface="Century Gothic" panose="020B0502020202020204" pitchFamily="34" charset="0"/>
              </a:rPr>
              <a:t>29</a:t>
            </a:r>
          </a:p>
        </p:txBody>
      </p:sp>
      <p:sp>
        <p:nvSpPr>
          <p:cNvPr id="2" name="Заголовок 1">
            <a:extLst>
              <a:ext uri="{FF2B5EF4-FFF2-40B4-BE49-F238E27FC236}">
                <a16:creationId xmlns:a16="http://schemas.microsoft.com/office/drawing/2014/main" id="{AEBAAA4A-E3B2-5551-12E4-4DF459746233}"/>
              </a:ext>
            </a:extLst>
          </p:cNvPr>
          <p:cNvSpPr>
            <a:spLocks noGrp="1"/>
          </p:cNvSpPr>
          <p:nvPr>
            <p:ph type="ctrTitle"/>
          </p:nvPr>
        </p:nvSpPr>
        <p:spPr>
          <a:xfrm>
            <a:off x="297180" y="228600"/>
            <a:ext cx="8020910"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9" name="TextBox 8">
            <a:extLst>
              <a:ext uri="{FF2B5EF4-FFF2-40B4-BE49-F238E27FC236}">
                <a16:creationId xmlns:a16="http://schemas.microsoft.com/office/drawing/2014/main" id="{06CE9EAB-225D-B8CE-9564-349E9F8B4A41}"/>
              </a:ext>
            </a:extLst>
          </p:cNvPr>
          <p:cNvSpPr txBox="1"/>
          <p:nvPr/>
        </p:nvSpPr>
        <p:spPr>
          <a:xfrm>
            <a:off x="297180" y="1633288"/>
            <a:ext cx="8156348" cy="3610732"/>
          </a:xfrm>
          <a:prstGeom prst="rect">
            <a:avLst/>
          </a:prstGeom>
          <a:noFill/>
        </p:spPr>
        <p:txBody>
          <a:bodyPr wrap="square">
            <a:spAutoFit/>
          </a:bodyPr>
          <a:lstStyle/>
          <a:p>
            <a:pPr>
              <a:lnSpc>
                <a:spcPct val="120000"/>
              </a:lnSpc>
              <a:spcBef>
                <a:spcPct val="0"/>
              </a:spcBef>
            </a:pPr>
            <a:r>
              <a:rPr lang="ru-RU" sz="1600" b="1" dirty="0">
                <a:solidFill>
                  <a:srgbClr val="162046"/>
                </a:solidFill>
                <a:latin typeface="Arial" panose="020B0604020202020204" pitchFamily="34" charset="0"/>
                <a:cs typeface="Arial" panose="020B0604020202020204" pitchFamily="34" charset="0"/>
              </a:rPr>
              <a:t>По результатам расчета индекса готовности устанавливается:</a:t>
            </a:r>
          </a:p>
          <a:p>
            <a:pPr>
              <a:lnSpc>
                <a:spcPct val="120000"/>
              </a:lnSpc>
              <a:spcBef>
                <a:spcPct val="0"/>
              </a:spcBef>
            </a:pPr>
            <a:endParaRPr lang="ru-RU" sz="1600" b="1" dirty="0">
              <a:solidFill>
                <a:srgbClr val="162046"/>
              </a:solidFill>
              <a:latin typeface="Arial" panose="020B0604020202020204" pitchFamily="34" charset="0"/>
              <a:cs typeface="Arial" panose="020B0604020202020204" pitchFamily="34" charset="0"/>
            </a:endParaRPr>
          </a:p>
          <a:p>
            <a:pPr>
              <a:lnSpc>
                <a:spcPct val="120000"/>
              </a:lnSpc>
              <a:spcBef>
                <a:spcPct val="0"/>
              </a:spcBef>
            </a:pPr>
            <a:r>
              <a:rPr lang="ru-RU" sz="1600" b="1" dirty="0">
                <a:solidFill>
                  <a:srgbClr val="162046"/>
                </a:solidFill>
                <a:latin typeface="Arial" panose="020B0604020202020204" pitchFamily="34" charset="0"/>
                <a:cs typeface="Arial" panose="020B0604020202020204" pitchFamily="34" charset="0"/>
              </a:rPr>
              <a:t>уровень готовности "Не готов" - если индекс готовности меньше 0,8;</a:t>
            </a:r>
          </a:p>
          <a:p>
            <a:pPr>
              <a:lnSpc>
                <a:spcPct val="120000"/>
              </a:lnSpc>
              <a:spcBef>
                <a:spcPct val="0"/>
              </a:spcBef>
            </a:pPr>
            <a:endParaRPr lang="ru-RU" sz="1600" b="1" dirty="0">
              <a:solidFill>
                <a:srgbClr val="162046"/>
              </a:solidFill>
              <a:latin typeface="Arial" panose="020B0604020202020204" pitchFamily="34" charset="0"/>
              <a:cs typeface="Arial" panose="020B0604020202020204" pitchFamily="34" charset="0"/>
            </a:endParaRPr>
          </a:p>
          <a:p>
            <a:pPr>
              <a:lnSpc>
                <a:spcPct val="120000"/>
              </a:lnSpc>
              <a:spcBef>
                <a:spcPct val="0"/>
              </a:spcBef>
            </a:pPr>
            <a:r>
              <a:rPr lang="ru-RU" sz="1600" b="1" dirty="0">
                <a:solidFill>
                  <a:srgbClr val="162046"/>
                </a:solidFill>
                <a:latin typeface="Arial" panose="020B0604020202020204" pitchFamily="34" charset="0"/>
                <a:cs typeface="Arial" panose="020B0604020202020204" pitchFamily="34" charset="0"/>
              </a:rPr>
              <a:t>уровень готовности "Готов с условиями" - если индекс готовности меньше 0,9 и больше либо равен 0,8;</a:t>
            </a:r>
          </a:p>
          <a:p>
            <a:pPr>
              <a:lnSpc>
                <a:spcPct val="120000"/>
              </a:lnSpc>
              <a:spcBef>
                <a:spcPct val="0"/>
              </a:spcBef>
            </a:pPr>
            <a:endParaRPr lang="ru-RU" sz="1600" b="1" dirty="0">
              <a:solidFill>
                <a:srgbClr val="162046"/>
              </a:solidFill>
              <a:latin typeface="Arial" panose="020B0604020202020204" pitchFamily="34" charset="0"/>
              <a:cs typeface="Arial" panose="020B0604020202020204" pitchFamily="34" charset="0"/>
            </a:endParaRPr>
          </a:p>
          <a:p>
            <a:pPr>
              <a:lnSpc>
                <a:spcPct val="120000"/>
              </a:lnSpc>
              <a:spcBef>
                <a:spcPct val="0"/>
              </a:spcBef>
            </a:pPr>
            <a:r>
              <a:rPr lang="ru-RU" sz="1600" b="1" dirty="0">
                <a:solidFill>
                  <a:srgbClr val="162046"/>
                </a:solidFill>
                <a:latin typeface="Arial" panose="020B0604020202020204" pitchFamily="34" charset="0"/>
                <a:cs typeface="Arial" panose="020B0604020202020204" pitchFamily="34" charset="0"/>
              </a:rPr>
              <a:t>уровень готовности "Готов" - если индекс готовности больше либо равен 0,9.</a:t>
            </a:r>
          </a:p>
          <a:p>
            <a:pPr>
              <a:lnSpc>
                <a:spcPct val="120000"/>
              </a:lnSpc>
              <a:spcBef>
                <a:spcPct val="0"/>
              </a:spcBef>
            </a:pPr>
            <a:endParaRPr lang="ru-RU" sz="1600" b="1" dirty="0">
              <a:solidFill>
                <a:srgbClr val="162046"/>
              </a:solidFill>
              <a:latin typeface="Arial" panose="020B0604020202020204" pitchFamily="34" charset="0"/>
              <a:cs typeface="Arial" panose="020B0604020202020204" pitchFamily="34" charset="0"/>
            </a:endParaRPr>
          </a:p>
          <a:p>
            <a:pPr algn="just">
              <a:lnSpc>
                <a:spcPct val="120000"/>
              </a:lnSpc>
              <a:spcBef>
                <a:spcPct val="0"/>
              </a:spcBef>
            </a:pPr>
            <a:r>
              <a:rPr lang="ru-RU" sz="1600" b="1" dirty="0">
                <a:solidFill>
                  <a:srgbClr val="162046"/>
                </a:solidFill>
                <a:latin typeface="Arial" panose="020B0604020202020204" pitchFamily="34" charset="0"/>
                <a:cs typeface="Arial" panose="020B0604020202020204" pitchFamily="34" charset="0"/>
              </a:rPr>
              <a:t>В случае если балльная оценка хотя бы одного показателя готовности, определенного </a:t>
            </a:r>
            <a:r>
              <a:rPr lang="ru-RU" sz="1600" b="1" u="sng" dirty="0">
                <a:solidFill>
                  <a:srgbClr val="162046"/>
                </a:solidFill>
                <a:latin typeface="Arial" panose="020B0604020202020204" pitchFamily="34" charset="0"/>
                <a:cs typeface="Arial" panose="020B0604020202020204" pitchFamily="34" charset="0"/>
              </a:rPr>
              <a:t>пунктами 19 </a:t>
            </a:r>
            <a:r>
              <a:rPr lang="ru-RU" sz="1600" b="1" dirty="0">
                <a:solidFill>
                  <a:srgbClr val="162046"/>
                </a:solidFill>
                <a:latin typeface="Arial" panose="020B0604020202020204" pitchFamily="34" charset="0"/>
                <a:cs typeface="Arial" panose="020B0604020202020204" pitchFamily="34" charset="0"/>
              </a:rPr>
              <a:t>и </a:t>
            </a:r>
            <a:r>
              <a:rPr lang="ru-RU" sz="1600" b="1" u="sng" dirty="0">
                <a:solidFill>
                  <a:srgbClr val="162046"/>
                </a:solidFill>
                <a:latin typeface="Arial" panose="020B0604020202020204" pitchFamily="34" charset="0"/>
                <a:cs typeface="Arial" panose="020B0604020202020204" pitchFamily="34" charset="0"/>
              </a:rPr>
              <a:t>20</a:t>
            </a:r>
            <a:r>
              <a:rPr lang="ru-RU" sz="1600" b="1" dirty="0">
                <a:solidFill>
                  <a:srgbClr val="162046"/>
                </a:solidFill>
                <a:latin typeface="Arial" panose="020B0604020202020204" pitchFamily="34" charset="0"/>
                <a:cs typeface="Arial" panose="020B0604020202020204" pitchFamily="34" charset="0"/>
              </a:rPr>
              <a:t> настоящего Порядка, равна 0, то значение индекса готовности принимается не более 0,8.</a:t>
            </a:r>
          </a:p>
        </p:txBody>
      </p:sp>
    </p:spTree>
    <p:extLst>
      <p:ext uri="{BB962C8B-B14F-4D97-AF65-F5344CB8AC3E}">
        <p14:creationId xmlns:p14="http://schemas.microsoft.com/office/powerpoint/2010/main" val="3781290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344BF-7CEB-49BA-7F0E-9C82EF883B21}"/>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0B2BE18A-3470-E65F-9F4D-B92BC83137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08"/>
            <a:ext cx="12192000" cy="6860607"/>
          </a:xfrm>
          <a:prstGeom prst="rect">
            <a:avLst/>
          </a:prstGeom>
        </p:spPr>
      </p:pic>
      <p:pic>
        <p:nvPicPr>
          <p:cNvPr id="7" name="Рисунок 6">
            <a:extLst>
              <a:ext uri="{FF2B5EF4-FFF2-40B4-BE49-F238E27FC236}">
                <a16:creationId xmlns:a16="http://schemas.microsoft.com/office/drawing/2014/main" id="{4906C5E4-B0B1-87EB-B972-DE9ADFC6E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3897" y="-1"/>
            <a:ext cx="3628103" cy="6858000"/>
          </a:xfrm>
          <a:prstGeom prst="rect">
            <a:avLst/>
          </a:prstGeom>
        </p:spPr>
      </p:pic>
      <p:sp>
        <p:nvSpPr>
          <p:cNvPr id="3" name="Подзаголовок 2">
            <a:extLst>
              <a:ext uri="{FF2B5EF4-FFF2-40B4-BE49-F238E27FC236}">
                <a16:creationId xmlns:a16="http://schemas.microsoft.com/office/drawing/2014/main" id="{2069FF77-A8E1-91C3-19CF-5F86A2005B0C}"/>
              </a:ext>
            </a:extLst>
          </p:cNvPr>
          <p:cNvSpPr>
            <a:spLocks noGrp="1"/>
          </p:cNvSpPr>
          <p:nvPr>
            <p:ph type="subTitle" idx="1"/>
          </p:nvPr>
        </p:nvSpPr>
        <p:spPr>
          <a:xfrm>
            <a:off x="11526715" y="6306328"/>
            <a:ext cx="576795" cy="419787"/>
          </a:xfrm>
        </p:spPr>
        <p:txBody>
          <a:bodyPr>
            <a:noAutofit/>
          </a:bodyPr>
          <a:lstStyle/>
          <a:p>
            <a:r>
              <a:rPr lang="ru-RU" sz="2000" b="1" dirty="0">
                <a:solidFill>
                  <a:schemeClr val="bg1"/>
                </a:solidFill>
                <a:latin typeface="Century Gothic" panose="020B0502020202020204" pitchFamily="34" charset="0"/>
              </a:rPr>
              <a:t>30</a:t>
            </a:r>
          </a:p>
        </p:txBody>
      </p:sp>
      <p:sp>
        <p:nvSpPr>
          <p:cNvPr id="2" name="Заголовок 1">
            <a:extLst>
              <a:ext uri="{FF2B5EF4-FFF2-40B4-BE49-F238E27FC236}">
                <a16:creationId xmlns:a16="http://schemas.microsoft.com/office/drawing/2014/main" id="{AEBAAA4A-E3B2-5551-12E4-4DF459746233}"/>
              </a:ext>
            </a:extLst>
          </p:cNvPr>
          <p:cNvSpPr>
            <a:spLocks noGrp="1"/>
          </p:cNvSpPr>
          <p:nvPr>
            <p:ph type="ctrTitle"/>
          </p:nvPr>
        </p:nvSpPr>
        <p:spPr>
          <a:xfrm>
            <a:off x="297180" y="228600"/>
            <a:ext cx="8020910"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9" name="TextBox 8">
            <a:extLst>
              <a:ext uri="{FF2B5EF4-FFF2-40B4-BE49-F238E27FC236}">
                <a16:creationId xmlns:a16="http://schemas.microsoft.com/office/drawing/2014/main" id="{06CE9EAB-225D-B8CE-9564-349E9F8B4A41}"/>
              </a:ext>
            </a:extLst>
          </p:cNvPr>
          <p:cNvSpPr txBox="1"/>
          <p:nvPr/>
        </p:nvSpPr>
        <p:spPr>
          <a:xfrm>
            <a:off x="297180" y="1633288"/>
            <a:ext cx="8156348" cy="2576603"/>
          </a:xfrm>
          <a:prstGeom prst="rect">
            <a:avLst/>
          </a:prstGeom>
          <a:noFill/>
        </p:spPr>
        <p:txBody>
          <a:bodyPr wrap="square">
            <a:spAutoFit/>
          </a:bodyPr>
          <a:lstStyle/>
          <a:p>
            <a:r>
              <a:rPr lang="ru-RU" dirty="0"/>
              <a:t>В случае неустранения замечаний муниципальными образованиями, теплоснабжающими и теплосетевыми организациями, а также владельцами тепловых сетей, не являющихся ТСО, Комиссия передает данные в Ростехнадзор, </a:t>
            </a:r>
            <a:r>
              <a:rPr lang="ru-RU" b="1" dirty="0"/>
              <a:t>который возбуждает дело об административном правонарушении</a:t>
            </a:r>
          </a:p>
          <a:p>
            <a:endParaRPr lang="ru-RU" dirty="0"/>
          </a:p>
          <a:p>
            <a:r>
              <a:rPr lang="ru-RU" dirty="0"/>
              <a:t>В случае неустранения замечаний потребителями ТЭ, УО, ТСЖ и ЖСК, Комиссия в течение 5 рабочих дней передает данные органу государственного жилищного надзора, </a:t>
            </a:r>
            <a:r>
              <a:rPr lang="ru-RU" b="1" dirty="0"/>
              <a:t>который возбуждает дело об административном правонарушении.</a:t>
            </a:r>
            <a:endParaRPr lang="ru-RU" dirty="0"/>
          </a:p>
          <a:p>
            <a:pPr>
              <a:lnSpc>
                <a:spcPct val="120000"/>
              </a:lnSpc>
              <a:spcBef>
                <a:spcPct val="0"/>
              </a:spcBef>
            </a:pPr>
            <a:endParaRPr lang="ru-RU" sz="1600" b="1" dirty="0">
              <a:solidFill>
                <a:srgbClr val="1620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416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1BD840D-AAD4-4B19-A24B-AC19612B3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07"/>
          </a:xfrm>
          <a:prstGeom prst="rect">
            <a:avLst/>
          </a:prstGeom>
        </p:spPr>
      </p:pic>
      <p:pic>
        <p:nvPicPr>
          <p:cNvPr id="7" name="Рисунок 6">
            <a:extLst>
              <a:ext uri="{FF2B5EF4-FFF2-40B4-BE49-F238E27FC236}">
                <a16:creationId xmlns:a16="http://schemas.microsoft.com/office/drawing/2014/main" id="{1075A5B7-E511-440F-A4F5-4EBA49C9F6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0877" y="0"/>
            <a:ext cx="3406259" cy="6858000"/>
          </a:xfrm>
          <a:prstGeom prst="rect">
            <a:avLst/>
          </a:prstGeom>
        </p:spPr>
      </p:pic>
      <p:sp>
        <p:nvSpPr>
          <p:cNvPr id="9" name="Подзаголовок 2">
            <a:extLst>
              <a:ext uri="{FF2B5EF4-FFF2-40B4-BE49-F238E27FC236}">
                <a16:creationId xmlns:a16="http://schemas.microsoft.com/office/drawing/2014/main" id="{AE5C8082-E59E-4406-B2BF-128CFD81E33D}"/>
              </a:ext>
            </a:extLst>
          </p:cNvPr>
          <p:cNvSpPr txBox="1">
            <a:spLocks/>
          </p:cNvSpPr>
          <p:nvPr/>
        </p:nvSpPr>
        <p:spPr>
          <a:xfrm>
            <a:off x="11500338" y="6306328"/>
            <a:ext cx="504849" cy="4461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31</a:t>
            </a:r>
          </a:p>
        </p:txBody>
      </p:sp>
      <p:sp>
        <p:nvSpPr>
          <p:cNvPr id="2" name="Заголовок 1">
            <a:extLst>
              <a:ext uri="{FF2B5EF4-FFF2-40B4-BE49-F238E27FC236}">
                <a16:creationId xmlns:a16="http://schemas.microsoft.com/office/drawing/2014/main" id="{2D1151FE-0C13-93D2-7D00-CC821DFFFD9F}"/>
              </a:ext>
            </a:extLst>
          </p:cNvPr>
          <p:cNvSpPr>
            <a:spLocks noGrp="1"/>
          </p:cNvSpPr>
          <p:nvPr>
            <p:ph type="ctrTitle"/>
          </p:nvPr>
        </p:nvSpPr>
        <p:spPr>
          <a:xfrm>
            <a:off x="297180" y="228600"/>
            <a:ext cx="8296214" cy="413238"/>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Обеспечение готовности к отопительному периоду</a:t>
            </a:r>
          </a:p>
        </p:txBody>
      </p:sp>
      <p:sp>
        <p:nvSpPr>
          <p:cNvPr id="4" name="TextBox 3">
            <a:extLst>
              <a:ext uri="{FF2B5EF4-FFF2-40B4-BE49-F238E27FC236}">
                <a16:creationId xmlns:a16="http://schemas.microsoft.com/office/drawing/2014/main" id="{F1C50BB7-9DE8-A3F1-8B02-CC16C263F37E}"/>
              </a:ext>
            </a:extLst>
          </p:cNvPr>
          <p:cNvSpPr txBox="1"/>
          <p:nvPr/>
        </p:nvSpPr>
        <p:spPr>
          <a:xfrm>
            <a:off x="297180" y="737826"/>
            <a:ext cx="8443697" cy="5756256"/>
          </a:xfrm>
          <a:prstGeom prst="rect">
            <a:avLst/>
          </a:prstGeom>
          <a:noFill/>
        </p:spPr>
        <p:txBody>
          <a:bodyPr wrap="square">
            <a:spAutoFit/>
          </a:bodyPr>
          <a:lstStyle/>
          <a:p>
            <a:pPr algn="just">
              <a:lnSpc>
                <a:spcPct val="120000"/>
              </a:lnSpc>
              <a:spcBef>
                <a:spcPct val="0"/>
              </a:spcBef>
            </a:pPr>
            <a:r>
              <a:rPr lang="ru-RU" sz="1400" b="1" dirty="0">
                <a:solidFill>
                  <a:srgbClr val="162046"/>
                </a:solidFill>
                <a:latin typeface="Arial" panose="020B0604020202020204" pitchFamily="34" charset="0"/>
                <a:cs typeface="Arial" panose="020B0604020202020204" pitchFamily="34" charset="0"/>
              </a:rPr>
              <a:t>Статья 9.22. Нарушение порядка полного и (или) частичного ограничения режима потребления электрической энергии, порядка ограничения и прекращения подачи тепловой энергии, правил ограничения подачи (поставки) и отбора газа либо порядка временного прекращения или ограничения водоснабжения, водоотведения, транспортировки воды и (или) сточных вод</a:t>
            </a:r>
          </a:p>
          <a:p>
            <a:pPr algn="just">
              <a:lnSpc>
                <a:spcPct val="120000"/>
              </a:lnSpc>
              <a:spcBef>
                <a:spcPct val="0"/>
              </a:spcBef>
            </a:pPr>
            <a:endParaRPr lang="ru-RU" sz="1400" b="1" dirty="0">
              <a:solidFill>
                <a:srgbClr val="162046"/>
              </a:solidFill>
              <a:latin typeface="Arial" panose="020B0604020202020204" pitchFamily="34" charset="0"/>
              <a:cs typeface="Arial" panose="020B0604020202020204" pitchFamily="34" charset="0"/>
            </a:endParaRPr>
          </a:p>
          <a:p>
            <a:pPr algn="just">
              <a:lnSpc>
                <a:spcPct val="120000"/>
              </a:lnSpc>
              <a:spcBef>
                <a:spcPct val="0"/>
              </a:spcBef>
            </a:pPr>
            <a:r>
              <a:rPr lang="ru-RU" sz="1400" dirty="0">
                <a:solidFill>
                  <a:srgbClr val="162046"/>
                </a:solidFill>
                <a:latin typeface="Arial" panose="020B0604020202020204" pitchFamily="34" charset="0"/>
                <a:cs typeface="Arial" panose="020B0604020202020204" pitchFamily="34" charset="0"/>
              </a:rPr>
              <a:t>5. Нарушение потребителем тепловой энергии введенного в отношении него полного или частичного ограничения режима потребления тепловой энергии (мощности) и (или) теплоносителя при сохранении обстоятельств, послуживших </a:t>
            </a:r>
            <a:r>
              <a:rPr lang="ru-RU" sz="1400" b="1" u="sng" dirty="0">
                <a:solidFill>
                  <a:srgbClr val="0070C0"/>
                </a:solidFill>
                <a:latin typeface="Arial" panose="020B0604020202020204" pitchFamily="34" charset="0"/>
                <a:cs typeface="Arial" panose="020B0604020202020204" pitchFamily="34" charset="0"/>
              </a:rPr>
              <a:t>основанием для введения такого ограничения, невыполнение потребителем тепловой энергии требования о самостоятельном ограничении режима потребления тепловой энергии (мощности) и (или) теплоносителя, предъявленного ему в соответствии с установленным законодательством о теплоснабжении порядком ограничения и прекращения подачи тепловой энергии, либо необеспечение потребителем тепловой энергии в предусмотренных указанным порядком случаях доступа представителей теплосетевой организации или иного лица, обязанного осуществлять действия по введению ограничения или прекращению подачи тепловой энергии (мощности) и (или) теплоносителя, к принадлежащим потребителю </a:t>
            </a:r>
            <a:r>
              <a:rPr lang="ru-RU" sz="1400" b="1" u="sng" dirty="0" err="1">
                <a:solidFill>
                  <a:srgbClr val="0070C0"/>
                </a:solidFill>
                <a:latin typeface="Arial" panose="020B0604020202020204" pitchFamily="34" charset="0"/>
                <a:cs typeface="Arial" panose="020B0604020202020204" pitchFamily="34" charset="0"/>
              </a:rPr>
              <a:t>теплопотребляющим</a:t>
            </a:r>
            <a:r>
              <a:rPr lang="ru-RU" sz="1400" b="1" u="sng" dirty="0">
                <a:solidFill>
                  <a:srgbClr val="0070C0"/>
                </a:solidFill>
                <a:latin typeface="Arial" panose="020B0604020202020204" pitchFamily="34" charset="0"/>
                <a:cs typeface="Arial" panose="020B0604020202020204" pitchFamily="34" charset="0"/>
              </a:rPr>
              <a:t> установкам </a:t>
            </a:r>
            <a:r>
              <a:rPr lang="ru-RU" sz="1400" b="1" u="sng" dirty="0">
                <a:solidFill>
                  <a:srgbClr val="162046"/>
                </a:solidFill>
                <a:latin typeface="Arial" panose="020B0604020202020204" pitchFamily="34" charset="0"/>
                <a:cs typeface="Arial" panose="020B0604020202020204" pitchFamily="34" charset="0"/>
              </a:rPr>
              <a:t>–</a:t>
            </a:r>
          </a:p>
          <a:p>
            <a:pPr algn="just">
              <a:lnSpc>
                <a:spcPct val="120000"/>
              </a:lnSpc>
              <a:spcBef>
                <a:spcPct val="0"/>
              </a:spcBef>
            </a:pPr>
            <a:endParaRPr lang="ru-RU" sz="1400" b="1" dirty="0">
              <a:solidFill>
                <a:srgbClr val="162046"/>
              </a:solidFill>
              <a:latin typeface="Arial" panose="020B0604020202020204" pitchFamily="34" charset="0"/>
              <a:cs typeface="Arial" panose="020B0604020202020204" pitchFamily="34" charset="0"/>
            </a:endParaRPr>
          </a:p>
          <a:p>
            <a:pPr algn="just">
              <a:lnSpc>
                <a:spcPct val="120000"/>
              </a:lnSpc>
              <a:spcBef>
                <a:spcPct val="0"/>
              </a:spcBef>
            </a:pPr>
            <a:r>
              <a:rPr lang="ru-RU" sz="1400" dirty="0">
                <a:solidFill>
                  <a:srgbClr val="162046"/>
                </a:solidFill>
                <a:latin typeface="Arial" panose="020B0604020202020204" pitchFamily="34" charset="0"/>
                <a:cs typeface="Arial" panose="020B0604020202020204" pitchFamily="34" charset="0"/>
              </a:rPr>
              <a:t>влечет наложение административного штрафа на должностных лиц в размере от десяти тысяч до</a:t>
            </a:r>
          </a:p>
          <a:p>
            <a:pPr algn="just">
              <a:lnSpc>
                <a:spcPct val="120000"/>
              </a:lnSpc>
              <a:spcBef>
                <a:spcPct val="0"/>
              </a:spcBef>
            </a:pPr>
            <a:r>
              <a:rPr lang="ru-RU" sz="1400" dirty="0">
                <a:solidFill>
                  <a:srgbClr val="162046"/>
                </a:solidFill>
                <a:latin typeface="Arial" panose="020B0604020202020204" pitchFamily="34" charset="0"/>
                <a:cs typeface="Arial" panose="020B0604020202020204" pitchFamily="34" charset="0"/>
              </a:rPr>
              <a:t>ста тысяч рублей или дисквалификацию на срок от двух до трех лет; на юридических лиц - от ста</a:t>
            </a:r>
          </a:p>
          <a:p>
            <a:pPr algn="just">
              <a:lnSpc>
                <a:spcPct val="120000"/>
              </a:lnSpc>
              <a:spcBef>
                <a:spcPct val="0"/>
              </a:spcBef>
            </a:pPr>
            <a:r>
              <a:rPr lang="ru-RU" sz="1400" dirty="0">
                <a:solidFill>
                  <a:srgbClr val="162046"/>
                </a:solidFill>
                <a:latin typeface="Arial" panose="020B0604020202020204" pitchFamily="34" charset="0"/>
                <a:cs typeface="Arial" panose="020B0604020202020204" pitchFamily="34" charset="0"/>
              </a:rPr>
              <a:t>тысяч до двухсот тысяч рублей.</a:t>
            </a:r>
          </a:p>
        </p:txBody>
      </p:sp>
    </p:spTree>
    <p:extLst>
      <p:ext uri="{BB962C8B-B14F-4D97-AF65-F5344CB8AC3E}">
        <p14:creationId xmlns:p14="http://schemas.microsoft.com/office/powerpoint/2010/main" val="624043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B359C-564A-64EA-1963-E14EC2F53C42}"/>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FA495B84-F021-5B58-988C-FE4D472F6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07"/>
          </a:xfrm>
          <a:prstGeom prst="rect">
            <a:avLst/>
          </a:prstGeom>
        </p:spPr>
      </p:pic>
      <p:pic>
        <p:nvPicPr>
          <p:cNvPr id="7" name="Рисунок 6">
            <a:extLst>
              <a:ext uri="{FF2B5EF4-FFF2-40B4-BE49-F238E27FC236}">
                <a16:creationId xmlns:a16="http://schemas.microsoft.com/office/drawing/2014/main" id="{A855930F-7BF0-71DC-C935-73C0AF9064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1884" y="0"/>
            <a:ext cx="3465252" cy="6858000"/>
          </a:xfrm>
          <a:prstGeom prst="rect">
            <a:avLst/>
          </a:prstGeom>
        </p:spPr>
      </p:pic>
      <p:sp>
        <p:nvSpPr>
          <p:cNvPr id="9" name="Подзаголовок 2">
            <a:extLst>
              <a:ext uri="{FF2B5EF4-FFF2-40B4-BE49-F238E27FC236}">
                <a16:creationId xmlns:a16="http://schemas.microsoft.com/office/drawing/2014/main" id="{2D382E3D-397F-9BF7-1843-C44D0D0CA14A}"/>
              </a:ext>
            </a:extLst>
          </p:cNvPr>
          <p:cNvSpPr txBox="1">
            <a:spLocks/>
          </p:cNvSpPr>
          <p:nvPr/>
        </p:nvSpPr>
        <p:spPr>
          <a:xfrm>
            <a:off x="11500338" y="6306328"/>
            <a:ext cx="563843" cy="4461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32</a:t>
            </a:r>
          </a:p>
        </p:txBody>
      </p:sp>
      <p:sp>
        <p:nvSpPr>
          <p:cNvPr id="2" name="Заголовок 1">
            <a:extLst>
              <a:ext uri="{FF2B5EF4-FFF2-40B4-BE49-F238E27FC236}">
                <a16:creationId xmlns:a16="http://schemas.microsoft.com/office/drawing/2014/main" id="{FDD446ED-E6ED-4367-CA04-47A28935C003}"/>
              </a:ext>
            </a:extLst>
          </p:cNvPr>
          <p:cNvSpPr>
            <a:spLocks noGrp="1"/>
          </p:cNvSpPr>
          <p:nvPr>
            <p:ph type="ctrTitle"/>
          </p:nvPr>
        </p:nvSpPr>
        <p:spPr>
          <a:xfrm>
            <a:off x="297180" y="228600"/>
            <a:ext cx="6728191" cy="413238"/>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Обеспечение готовности к отопительному периоду</a:t>
            </a:r>
          </a:p>
        </p:txBody>
      </p:sp>
      <p:sp>
        <p:nvSpPr>
          <p:cNvPr id="4" name="TextBox 3">
            <a:extLst>
              <a:ext uri="{FF2B5EF4-FFF2-40B4-BE49-F238E27FC236}">
                <a16:creationId xmlns:a16="http://schemas.microsoft.com/office/drawing/2014/main" id="{79AACF88-1EA4-23E2-19F5-66E568DA3360}"/>
              </a:ext>
            </a:extLst>
          </p:cNvPr>
          <p:cNvSpPr txBox="1"/>
          <p:nvPr/>
        </p:nvSpPr>
        <p:spPr>
          <a:xfrm>
            <a:off x="297180" y="737826"/>
            <a:ext cx="8188059" cy="4722127"/>
          </a:xfrm>
          <a:prstGeom prst="rect">
            <a:avLst/>
          </a:prstGeom>
          <a:noFill/>
        </p:spPr>
        <p:txBody>
          <a:bodyPr wrap="square">
            <a:spAutoFit/>
          </a:bodyPr>
          <a:lstStyle/>
          <a:p>
            <a:pPr algn="just">
              <a:lnSpc>
                <a:spcPct val="120000"/>
              </a:lnSpc>
              <a:spcBef>
                <a:spcPct val="0"/>
              </a:spcBef>
            </a:pPr>
            <a:r>
              <a:rPr lang="ru-RU" sz="1400" b="1" dirty="0">
                <a:solidFill>
                  <a:srgbClr val="162046"/>
                </a:solidFill>
                <a:latin typeface="Arial" panose="020B0604020202020204" pitchFamily="34" charset="0"/>
                <a:cs typeface="Arial" panose="020B0604020202020204" pitchFamily="34" charset="0"/>
              </a:rPr>
              <a:t>Статья 9.22. Нарушение порядка полного и (или) частичного ограничения режима потребления электрической энергии, порядка ограничения и прекращения подачи тепловой энергии, правил ограничения подачи (поставки) и отбора газа либо порядка временного прекращения или ограничения водоснабжения, водоотведения, транспортировки воды и (или) сточных вод</a:t>
            </a:r>
          </a:p>
          <a:p>
            <a:pPr algn="just">
              <a:lnSpc>
                <a:spcPct val="120000"/>
              </a:lnSpc>
              <a:spcBef>
                <a:spcPct val="0"/>
              </a:spcBef>
            </a:pPr>
            <a:endParaRPr lang="ru-RU" sz="1400" b="1" dirty="0">
              <a:solidFill>
                <a:srgbClr val="162046"/>
              </a:solidFill>
              <a:latin typeface="Arial" panose="020B0604020202020204" pitchFamily="34" charset="0"/>
              <a:cs typeface="Arial" panose="020B0604020202020204" pitchFamily="34" charset="0"/>
            </a:endParaRPr>
          </a:p>
          <a:p>
            <a:pPr algn="just">
              <a:lnSpc>
                <a:spcPct val="120000"/>
              </a:lnSpc>
              <a:spcBef>
                <a:spcPct val="0"/>
              </a:spcBef>
            </a:pPr>
            <a:r>
              <a:rPr lang="ru-RU" sz="1400" dirty="0">
                <a:solidFill>
                  <a:srgbClr val="162046"/>
                </a:solidFill>
                <a:latin typeface="Arial" panose="020B0604020202020204" pitchFamily="34" charset="0"/>
                <a:cs typeface="Arial" panose="020B0604020202020204" pitchFamily="34" charset="0"/>
              </a:rPr>
              <a:t>6. Невыполнение теплосетевой организацией или иным лицом, обязанным осуществлять действия по ограничению, прекращению, возобновлению подачи тепловой энергии (мощности) и (или) теплоносителя, требований об осуществлении таких действий, предъявленных в соответствии с установленным законодательством о теплоснабжении порядком ограничения и</a:t>
            </a:r>
          </a:p>
          <a:p>
            <a:pPr algn="just">
              <a:lnSpc>
                <a:spcPct val="120000"/>
              </a:lnSpc>
              <a:spcBef>
                <a:spcPct val="0"/>
              </a:spcBef>
            </a:pPr>
            <a:r>
              <a:rPr lang="ru-RU" sz="1400" dirty="0">
                <a:solidFill>
                  <a:srgbClr val="162046"/>
                </a:solidFill>
                <a:latin typeface="Arial" panose="020B0604020202020204" pitchFamily="34" charset="0"/>
                <a:cs typeface="Arial" panose="020B0604020202020204" pitchFamily="34" charset="0"/>
              </a:rPr>
              <a:t>прекращения подачи тепловой энергии, при отсутствии предусмотренных указанным порядком</a:t>
            </a:r>
          </a:p>
          <a:p>
            <a:pPr algn="just">
              <a:lnSpc>
                <a:spcPct val="120000"/>
              </a:lnSpc>
              <a:spcBef>
                <a:spcPct val="0"/>
              </a:spcBef>
            </a:pPr>
            <a:r>
              <a:rPr lang="ru-RU" sz="1400" dirty="0">
                <a:solidFill>
                  <a:srgbClr val="162046"/>
                </a:solidFill>
                <a:latin typeface="Arial" panose="020B0604020202020204" pitchFamily="34" charset="0"/>
                <a:cs typeface="Arial" panose="020B0604020202020204" pitchFamily="34" charset="0"/>
              </a:rPr>
              <a:t>обстоятельств, препятствующих осуществлению таких действий, -</a:t>
            </a:r>
          </a:p>
          <a:p>
            <a:pPr algn="just">
              <a:lnSpc>
                <a:spcPct val="120000"/>
              </a:lnSpc>
              <a:spcBef>
                <a:spcPct val="0"/>
              </a:spcBef>
            </a:pPr>
            <a:endParaRPr lang="ru-RU" sz="1400" dirty="0">
              <a:solidFill>
                <a:srgbClr val="162046"/>
              </a:solidFill>
              <a:latin typeface="Arial" panose="020B0604020202020204" pitchFamily="34" charset="0"/>
              <a:cs typeface="Arial" panose="020B0604020202020204" pitchFamily="34" charset="0"/>
            </a:endParaRPr>
          </a:p>
          <a:p>
            <a:pPr algn="just">
              <a:lnSpc>
                <a:spcPct val="120000"/>
              </a:lnSpc>
              <a:spcBef>
                <a:spcPct val="0"/>
              </a:spcBef>
            </a:pPr>
            <a:r>
              <a:rPr lang="ru-RU" sz="1400" dirty="0">
                <a:solidFill>
                  <a:srgbClr val="162046"/>
                </a:solidFill>
                <a:latin typeface="Arial" panose="020B0604020202020204" pitchFamily="34" charset="0"/>
                <a:cs typeface="Arial" panose="020B0604020202020204" pitchFamily="34" charset="0"/>
              </a:rPr>
              <a:t>влечет наложение административного штрафа на должностных лиц в размере от десяти тысяч до ста тысяч рублей или дисквалификацию на срок от двух до трех лет; на юридических лиц - от ста тысяч до двухсот тысяч рублей.</a:t>
            </a:r>
          </a:p>
          <a:p>
            <a:pPr algn="just">
              <a:lnSpc>
                <a:spcPct val="120000"/>
              </a:lnSpc>
              <a:spcBef>
                <a:spcPct val="0"/>
              </a:spcBef>
            </a:pPr>
            <a:endParaRPr lang="ru-RU" sz="1400" dirty="0">
              <a:solidFill>
                <a:srgbClr val="162046"/>
              </a:solidFill>
              <a:latin typeface="Arial" panose="020B0604020202020204" pitchFamily="34" charset="0"/>
              <a:cs typeface="Arial" panose="020B0604020202020204" pitchFamily="34" charset="0"/>
            </a:endParaRPr>
          </a:p>
          <a:p>
            <a:pPr algn="just">
              <a:lnSpc>
                <a:spcPct val="120000"/>
              </a:lnSpc>
              <a:spcBef>
                <a:spcPct val="0"/>
              </a:spcBef>
            </a:pPr>
            <a:r>
              <a:rPr lang="ru-RU" sz="1400" dirty="0">
                <a:solidFill>
                  <a:srgbClr val="162046"/>
                </a:solidFill>
                <a:latin typeface="Arial" panose="020B0604020202020204" pitchFamily="34" charset="0"/>
                <a:cs typeface="Arial" panose="020B0604020202020204" pitchFamily="34" charset="0"/>
              </a:rPr>
              <a:t>*Ростехнадзор</a:t>
            </a:r>
          </a:p>
        </p:txBody>
      </p:sp>
    </p:spTree>
    <p:extLst>
      <p:ext uri="{BB962C8B-B14F-4D97-AF65-F5344CB8AC3E}">
        <p14:creationId xmlns:p14="http://schemas.microsoft.com/office/powerpoint/2010/main" val="3298392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8D9F3-80C0-1EA2-B07F-9BE04F9D0651}"/>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FEC3AA82-1B45-00E0-52FD-30D05602BD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07"/>
          </a:xfrm>
          <a:prstGeom prst="rect">
            <a:avLst/>
          </a:prstGeom>
        </p:spPr>
      </p:pic>
      <p:pic>
        <p:nvPicPr>
          <p:cNvPr id="7" name="Рисунок 6">
            <a:extLst>
              <a:ext uri="{FF2B5EF4-FFF2-40B4-BE49-F238E27FC236}">
                <a16:creationId xmlns:a16="http://schemas.microsoft.com/office/drawing/2014/main" id="{31149B7F-2EB4-DB62-F541-AD4A80D34E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4096" y="0"/>
            <a:ext cx="3463040" cy="6858000"/>
          </a:xfrm>
          <a:prstGeom prst="rect">
            <a:avLst/>
          </a:prstGeom>
        </p:spPr>
      </p:pic>
      <p:sp>
        <p:nvSpPr>
          <p:cNvPr id="9" name="Подзаголовок 2">
            <a:extLst>
              <a:ext uri="{FF2B5EF4-FFF2-40B4-BE49-F238E27FC236}">
                <a16:creationId xmlns:a16="http://schemas.microsoft.com/office/drawing/2014/main" id="{5CC145C5-1C65-79F2-43ED-00FA31A9568A}"/>
              </a:ext>
            </a:extLst>
          </p:cNvPr>
          <p:cNvSpPr txBox="1">
            <a:spLocks/>
          </p:cNvSpPr>
          <p:nvPr/>
        </p:nvSpPr>
        <p:spPr>
          <a:xfrm>
            <a:off x="11500338" y="6306328"/>
            <a:ext cx="646798" cy="4461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33</a:t>
            </a:r>
          </a:p>
        </p:txBody>
      </p:sp>
      <p:sp>
        <p:nvSpPr>
          <p:cNvPr id="2" name="Заголовок 1">
            <a:extLst>
              <a:ext uri="{FF2B5EF4-FFF2-40B4-BE49-F238E27FC236}">
                <a16:creationId xmlns:a16="http://schemas.microsoft.com/office/drawing/2014/main" id="{5106F240-4D9B-94DF-07DA-BD93D6452197}"/>
              </a:ext>
            </a:extLst>
          </p:cNvPr>
          <p:cNvSpPr>
            <a:spLocks noGrp="1"/>
          </p:cNvSpPr>
          <p:nvPr>
            <p:ph type="ctrTitle"/>
          </p:nvPr>
        </p:nvSpPr>
        <p:spPr>
          <a:xfrm>
            <a:off x="297180" y="228600"/>
            <a:ext cx="6728191" cy="413238"/>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Обеспечение готовности к отопительному периоду</a:t>
            </a:r>
          </a:p>
        </p:txBody>
      </p:sp>
      <p:sp>
        <p:nvSpPr>
          <p:cNvPr id="4" name="TextBox 3">
            <a:extLst>
              <a:ext uri="{FF2B5EF4-FFF2-40B4-BE49-F238E27FC236}">
                <a16:creationId xmlns:a16="http://schemas.microsoft.com/office/drawing/2014/main" id="{F7EE6730-4F22-B389-8454-841E97B34868}"/>
              </a:ext>
            </a:extLst>
          </p:cNvPr>
          <p:cNvSpPr txBox="1"/>
          <p:nvPr/>
        </p:nvSpPr>
        <p:spPr>
          <a:xfrm>
            <a:off x="297180" y="737826"/>
            <a:ext cx="8089736" cy="5497723"/>
          </a:xfrm>
          <a:prstGeom prst="rect">
            <a:avLst/>
          </a:prstGeom>
          <a:noFill/>
        </p:spPr>
        <p:txBody>
          <a:bodyPr wrap="square">
            <a:spAutoFit/>
          </a:bodyPr>
          <a:lstStyle/>
          <a:p>
            <a:pPr algn="just">
              <a:lnSpc>
                <a:spcPct val="120000"/>
              </a:lnSpc>
              <a:spcBef>
                <a:spcPct val="0"/>
              </a:spcBef>
            </a:pPr>
            <a:r>
              <a:rPr lang="ru-RU" sz="1400" b="1" dirty="0">
                <a:solidFill>
                  <a:srgbClr val="162046"/>
                </a:solidFill>
                <a:latin typeface="Arial" panose="020B0604020202020204" pitchFamily="34" charset="0"/>
                <a:cs typeface="Arial" panose="020B0604020202020204" pitchFamily="34" charset="0"/>
              </a:rPr>
              <a:t>Статья 9.24. Нарушение законодательства о теплоснабжении</a:t>
            </a:r>
          </a:p>
          <a:p>
            <a:pPr algn="just">
              <a:lnSpc>
                <a:spcPct val="120000"/>
              </a:lnSpc>
              <a:spcBef>
                <a:spcPct val="0"/>
              </a:spcBef>
            </a:pPr>
            <a:endParaRPr lang="ru-RU" sz="1400" b="1" dirty="0">
              <a:solidFill>
                <a:srgbClr val="162046"/>
              </a:solidFill>
              <a:latin typeface="Arial" panose="020B0604020202020204" pitchFamily="34" charset="0"/>
              <a:cs typeface="Arial" panose="020B0604020202020204" pitchFamily="34" charset="0"/>
            </a:endParaRPr>
          </a:p>
          <a:p>
            <a:pPr algn="just">
              <a:lnSpc>
                <a:spcPct val="120000"/>
              </a:lnSpc>
              <a:spcBef>
                <a:spcPct val="0"/>
              </a:spcBef>
            </a:pPr>
            <a:r>
              <a:rPr lang="ru-RU" sz="1400" dirty="0">
                <a:solidFill>
                  <a:srgbClr val="162046"/>
                </a:solidFill>
                <a:latin typeface="Arial" panose="020B0604020202020204" pitchFamily="34" charset="0"/>
                <a:cs typeface="Arial" panose="020B0604020202020204" pitchFamily="34" charset="0"/>
              </a:rPr>
              <a:t>1. Ненаправление проекта схемы теплоснабжения или проекта актуализированной схемы теплоснабжения поселения, городского округа с численностью населения пятьсот тысяч человек и более или города федерального значения для утверждения в федеральный орган исполнительной власти, уполномоченный на реализацию государственной политики в сфере теплоснабжения, либо направление проекта схемы теплоснабжения или проекта актуализированной схемы теплоснабжения поселения, городского округа с численностью населения пятьсот тысяч человек и более или города федерального значения для утверждения в федеральный орган исполнительной власти, уполномоченный на реализацию государственной политики в сфере теплоснабжения, с нарушением требований к схемам теплоснабжения, порядку их разработки и утверждения уполномоченным должностным лицом органа местного самоуправления поселения или городского округа с численностью населения пятьсот тысяч человек и более, уполномоченным должностным лицом органа исполнительной власти города федерального значения, за исключением случаев, предусмотренных </a:t>
            </a:r>
            <a:r>
              <a:rPr lang="ru-RU" sz="1400" u="sng" dirty="0">
                <a:solidFill>
                  <a:srgbClr val="0070C0"/>
                </a:solidFill>
                <a:latin typeface="Arial" panose="020B0604020202020204" pitchFamily="34" charset="0"/>
                <a:cs typeface="Arial" panose="020B0604020202020204" pitchFamily="34" charset="0"/>
              </a:rPr>
              <a:t>частью 2 настоящей статьи</a:t>
            </a:r>
            <a:r>
              <a:rPr lang="ru-RU" sz="1400" dirty="0">
                <a:solidFill>
                  <a:srgbClr val="162046"/>
                </a:solidFill>
                <a:latin typeface="Arial" panose="020B0604020202020204" pitchFamily="34" charset="0"/>
                <a:cs typeface="Arial" panose="020B0604020202020204" pitchFamily="34" charset="0"/>
              </a:rPr>
              <a:t>, -</a:t>
            </a:r>
          </a:p>
          <a:p>
            <a:pPr algn="just">
              <a:lnSpc>
                <a:spcPct val="120000"/>
              </a:lnSpc>
              <a:spcBef>
                <a:spcPct val="0"/>
              </a:spcBef>
            </a:pPr>
            <a:endParaRPr lang="ru-RU" sz="1400" dirty="0">
              <a:solidFill>
                <a:srgbClr val="162046"/>
              </a:solidFill>
              <a:latin typeface="Arial" panose="020B0604020202020204" pitchFamily="34" charset="0"/>
              <a:cs typeface="Arial" panose="020B0604020202020204" pitchFamily="34" charset="0"/>
            </a:endParaRPr>
          </a:p>
          <a:p>
            <a:pPr algn="just">
              <a:lnSpc>
                <a:spcPct val="120000"/>
              </a:lnSpc>
              <a:spcBef>
                <a:spcPct val="0"/>
              </a:spcBef>
            </a:pPr>
            <a:r>
              <a:rPr lang="ru-RU" sz="1400" dirty="0">
                <a:solidFill>
                  <a:srgbClr val="162046"/>
                </a:solidFill>
                <a:latin typeface="Arial" panose="020B0604020202020204" pitchFamily="34" charset="0"/>
                <a:cs typeface="Arial" panose="020B0604020202020204" pitchFamily="34" charset="0"/>
              </a:rPr>
              <a:t>влечет предупреждение или наложение административного штрафа на должностных лиц в</a:t>
            </a:r>
          </a:p>
          <a:p>
            <a:pPr algn="just">
              <a:lnSpc>
                <a:spcPct val="120000"/>
              </a:lnSpc>
              <a:spcBef>
                <a:spcPct val="0"/>
              </a:spcBef>
            </a:pPr>
            <a:r>
              <a:rPr lang="ru-RU" sz="1400" dirty="0">
                <a:solidFill>
                  <a:srgbClr val="162046"/>
                </a:solidFill>
                <a:latin typeface="Arial" panose="020B0604020202020204" pitchFamily="34" charset="0"/>
                <a:cs typeface="Arial" panose="020B0604020202020204" pitchFamily="34" charset="0"/>
              </a:rPr>
              <a:t>размере от пяти тысяч до десяти тысяч рублей.</a:t>
            </a:r>
          </a:p>
          <a:p>
            <a:pPr algn="just">
              <a:lnSpc>
                <a:spcPct val="120000"/>
              </a:lnSpc>
              <a:spcBef>
                <a:spcPct val="0"/>
              </a:spcBef>
            </a:pPr>
            <a:endParaRPr lang="ru-RU" sz="1400" dirty="0">
              <a:solidFill>
                <a:srgbClr val="162046"/>
              </a:solidFill>
              <a:latin typeface="Arial" panose="020B0604020202020204" pitchFamily="34" charset="0"/>
              <a:cs typeface="Arial" panose="020B0604020202020204" pitchFamily="34" charset="0"/>
            </a:endParaRPr>
          </a:p>
          <a:p>
            <a:pPr algn="just">
              <a:lnSpc>
                <a:spcPct val="120000"/>
              </a:lnSpc>
              <a:spcBef>
                <a:spcPct val="0"/>
              </a:spcBef>
            </a:pPr>
            <a:r>
              <a:rPr lang="ru-RU" sz="1400" dirty="0">
                <a:solidFill>
                  <a:srgbClr val="162046"/>
                </a:solidFill>
                <a:latin typeface="Arial" panose="020B0604020202020204" pitchFamily="34" charset="0"/>
                <a:cs typeface="Arial" panose="020B0604020202020204" pitchFamily="34" charset="0"/>
              </a:rPr>
              <a:t>* Ростехнадзор</a:t>
            </a:r>
          </a:p>
        </p:txBody>
      </p:sp>
    </p:spTree>
    <p:extLst>
      <p:ext uri="{BB962C8B-B14F-4D97-AF65-F5344CB8AC3E}">
        <p14:creationId xmlns:p14="http://schemas.microsoft.com/office/powerpoint/2010/main" val="1127293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A8901-FF79-0E7A-3E03-5092336E1D60}"/>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D46BCD85-9E5D-FF53-A3E8-0B0EFEFC57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64" y="-2607"/>
            <a:ext cx="12192000" cy="6860607"/>
          </a:xfrm>
          <a:prstGeom prst="rect">
            <a:avLst/>
          </a:prstGeom>
        </p:spPr>
      </p:pic>
      <p:pic>
        <p:nvPicPr>
          <p:cNvPr id="7" name="Рисунок 6">
            <a:extLst>
              <a:ext uri="{FF2B5EF4-FFF2-40B4-BE49-F238E27FC236}">
                <a16:creationId xmlns:a16="http://schemas.microsoft.com/office/drawing/2014/main" id="{7DF8007C-2546-0849-B933-22A30B523E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0206" y="0"/>
            <a:ext cx="3366930" cy="6858000"/>
          </a:xfrm>
          <a:prstGeom prst="rect">
            <a:avLst/>
          </a:prstGeom>
        </p:spPr>
      </p:pic>
      <p:sp>
        <p:nvSpPr>
          <p:cNvPr id="9" name="Подзаголовок 2">
            <a:extLst>
              <a:ext uri="{FF2B5EF4-FFF2-40B4-BE49-F238E27FC236}">
                <a16:creationId xmlns:a16="http://schemas.microsoft.com/office/drawing/2014/main" id="{2F465817-1B19-26EF-E46A-EEB905B40355}"/>
              </a:ext>
            </a:extLst>
          </p:cNvPr>
          <p:cNvSpPr txBox="1">
            <a:spLocks/>
          </p:cNvSpPr>
          <p:nvPr/>
        </p:nvSpPr>
        <p:spPr>
          <a:xfrm>
            <a:off x="11500338" y="6306328"/>
            <a:ext cx="534346" cy="4461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34</a:t>
            </a:r>
          </a:p>
        </p:txBody>
      </p:sp>
      <p:sp>
        <p:nvSpPr>
          <p:cNvPr id="2" name="Заголовок 1">
            <a:extLst>
              <a:ext uri="{FF2B5EF4-FFF2-40B4-BE49-F238E27FC236}">
                <a16:creationId xmlns:a16="http://schemas.microsoft.com/office/drawing/2014/main" id="{3D2F42C6-83E1-5CC3-67D9-D2718B4A29BA}"/>
              </a:ext>
            </a:extLst>
          </p:cNvPr>
          <p:cNvSpPr>
            <a:spLocks noGrp="1"/>
          </p:cNvSpPr>
          <p:nvPr>
            <p:ph type="ctrTitle"/>
          </p:nvPr>
        </p:nvSpPr>
        <p:spPr>
          <a:xfrm>
            <a:off x="297180" y="228600"/>
            <a:ext cx="8227388" cy="413238"/>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Обеспечение готовности к отопительному периоду</a:t>
            </a:r>
          </a:p>
        </p:txBody>
      </p:sp>
      <p:sp>
        <p:nvSpPr>
          <p:cNvPr id="4" name="TextBox 3">
            <a:extLst>
              <a:ext uri="{FF2B5EF4-FFF2-40B4-BE49-F238E27FC236}">
                <a16:creationId xmlns:a16="http://schemas.microsoft.com/office/drawing/2014/main" id="{52C7A999-9625-9FE7-BAD3-138AA28B149B}"/>
              </a:ext>
            </a:extLst>
          </p:cNvPr>
          <p:cNvSpPr txBox="1"/>
          <p:nvPr/>
        </p:nvSpPr>
        <p:spPr>
          <a:xfrm>
            <a:off x="471948" y="737826"/>
            <a:ext cx="8150942" cy="5239191"/>
          </a:xfrm>
          <a:prstGeom prst="rect">
            <a:avLst/>
          </a:prstGeom>
          <a:noFill/>
        </p:spPr>
        <p:txBody>
          <a:bodyPr wrap="square">
            <a:spAutoFit/>
          </a:bodyPr>
          <a:lstStyle/>
          <a:p>
            <a:pPr algn="just">
              <a:lnSpc>
                <a:spcPct val="120000"/>
              </a:lnSpc>
              <a:spcBef>
                <a:spcPct val="0"/>
              </a:spcBef>
            </a:pPr>
            <a:r>
              <a:rPr lang="ru-RU" sz="1400" b="1" dirty="0">
                <a:solidFill>
                  <a:srgbClr val="162046"/>
                </a:solidFill>
                <a:latin typeface="Arial" panose="020B0604020202020204" pitchFamily="34" charset="0"/>
                <a:cs typeface="Arial" panose="020B0604020202020204" pitchFamily="34" charset="0"/>
              </a:rPr>
              <a:t>Статья 9.24. Нарушение законодательства о теплоснабжении</a:t>
            </a:r>
          </a:p>
          <a:p>
            <a:pPr algn="just">
              <a:lnSpc>
                <a:spcPct val="120000"/>
              </a:lnSpc>
              <a:spcBef>
                <a:spcPct val="0"/>
              </a:spcBef>
            </a:pPr>
            <a:endParaRPr lang="ru-RU" sz="1400" b="1" dirty="0">
              <a:solidFill>
                <a:srgbClr val="162046"/>
              </a:solidFill>
              <a:latin typeface="Arial" panose="020B0604020202020204" pitchFamily="34" charset="0"/>
              <a:cs typeface="Arial" panose="020B0604020202020204" pitchFamily="34" charset="0"/>
            </a:endParaRPr>
          </a:p>
          <a:p>
            <a:pPr algn="just">
              <a:lnSpc>
                <a:spcPct val="120000"/>
              </a:lnSpc>
              <a:spcBef>
                <a:spcPct val="0"/>
              </a:spcBef>
            </a:pPr>
            <a:r>
              <a:rPr lang="ru-RU" sz="1400" b="1" dirty="0">
                <a:solidFill>
                  <a:srgbClr val="162046"/>
                </a:solidFill>
                <a:latin typeface="Arial" panose="020B0604020202020204" pitchFamily="34" charset="0"/>
                <a:cs typeface="Arial" panose="020B0604020202020204" pitchFamily="34" charset="0"/>
              </a:rPr>
              <a:t>Статья 19.5. Невыполнение в срок законного предписания (постановления, представления, решения) органа (должностного лица), осуществляющего государственный надзор (контроль), организации, уполномоченной в соответствии с федеральными законами на осуществление государственного надзора (должностного лица), органа (должностного лица), осуществляющего муниципальный контроль</a:t>
            </a:r>
          </a:p>
          <a:p>
            <a:pPr algn="just">
              <a:lnSpc>
                <a:spcPct val="120000"/>
              </a:lnSpc>
              <a:spcBef>
                <a:spcPct val="0"/>
              </a:spcBef>
            </a:pPr>
            <a:endParaRPr lang="ru-RU" sz="1400" b="1" dirty="0">
              <a:solidFill>
                <a:srgbClr val="162046"/>
              </a:solidFill>
              <a:latin typeface="Arial" panose="020B0604020202020204" pitchFamily="34" charset="0"/>
              <a:cs typeface="Arial" panose="020B0604020202020204" pitchFamily="34" charset="0"/>
            </a:endParaRPr>
          </a:p>
          <a:p>
            <a:pPr algn="just">
              <a:lnSpc>
                <a:spcPct val="120000"/>
              </a:lnSpc>
              <a:spcBef>
                <a:spcPct val="0"/>
              </a:spcBef>
            </a:pPr>
            <a:r>
              <a:rPr lang="ru-RU" sz="1400" dirty="0">
                <a:solidFill>
                  <a:srgbClr val="162046"/>
                </a:solidFill>
                <a:latin typeface="Arial" panose="020B0604020202020204" pitchFamily="34" charset="0"/>
                <a:cs typeface="Arial" panose="020B0604020202020204" pitchFamily="34" charset="0"/>
              </a:rPr>
              <a:t>31. Невыполнение в установленный срок законного предписания (постановления, представления, решения) органа, осуществляющего муниципальный контроль за выполнением единой теплоснабжающей организацией в системе теплоснабжения мероприятий по строительству, реконструкции и (или) модернизации объектов теплоснабжения, необходимых для развития, повышения надежности и энергетической эффективности системы теплоснабжения и определенных для нее в схеме теплоснабжения, в случаях, установленных Федеральным </a:t>
            </a:r>
            <a:r>
              <a:rPr lang="ru-RU" sz="1400" u="sng" dirty="0">
                <a:solidFill>
                  <a:srgbClr val="0070C0"/>
                </a:solidFill>
                <a:latin typeface="Arial" panose="020B0604020202020204" pitchFamily="34" charset="0"/>
                <a:cs typeface="Arial" panose="020B0604020202020204" pitchFamily="34" charset="0"/>
              </a:rPr>
              <a:t>законом от 27 июля 2010 года № 190-ФЗ «О теплоснабжении», -</a:t>
            </a:r>
          </a:p>
          <a:p>
            <a:pPr algn="just">
              <a:lnSpc>
                <a:spcPct val="120000"/>
              </a:lnSpc>
              <a:spcBef>
                <a:spcPct val="0"/>
              </a:spcBef>
            </a:pPr>
            <a:endParaRPr lang="ru-RU" sz="1400" dirty="0">
              <a:solidFill>
                <a:srgbClr val="162046"/>
              </a:solidFill>
              <a:latin typeface="Arial" panose="020B0604020202020204" pitchFamily="34" charset="0"/>
              <a:cs typeface="Arial" panose="020B0604020202020204" pitchFamily="34" charset="0"/>
            </a:endParaRPr>
          </a:p>
          <a:p>
            <a:pPr algn="just">
              <a:lnSpc>
                <a:spcPct val="120000"/>
              </a:lnSpc>
              <a:spcBef>
                <a:spcPct val="0"/>
              </a:spcBef>
            </a:pPr>
            <a:r>
              <a:rPr lang="ru-RU" sz="1400" dirty="0">
                <a:solidFill>
                  <a:srgbClr val="162046"/>
                </a:solidFill>
                <a:latin typeface="Arial" panose="020B0604020202020204" pitchFamily="34" charset="0"/>
                <a:cs typeface="Arial" panose="020B0604020202020204" pitchFamily="34" charset="0"/>
              </a:rPr>
              <a:t>влечет наложение административного штрафа на должностных лиц в размере от десяти тысяч до сорока тысяч рублей; на юридических лиц - от ста тысяч до пятисот тысяч рублей.</a:t>
            </a:r>
          </a:p>
          <a:p>
            <a:pPr algn="just">
              <a:lnSpc>
                <a:spcPct val="120000"/>
              </a:lnSpc>
              <a:spcBef>
                <a:spcPct val="0"/>
              </a:spcBef>
            </a:pPr>
            <a:endParaRPr lang="ru-RU" sz="1400" dirty="0">
              <a:solidFill>
                <a:srgbClr val="162046"/>
              </a:solidFill>
              <a:latin typeface="Arial" panose="020B0604020202020204" pitchFamily="34" charset="0"/>
              <a:cs typeface="Arial" panose="020B0604020202020204" pitchFamily="34" charset="0"/>
            </a:endParaRPr>
          </a:p>
          <a:p>
            <a:pPr algn="just">
              <a:lnSpc>
                <a:spcPct val="120000"/>
              </a:lnSpc>
              <a:spcBef>
                <a:spcPct val="0"/>
              </a:spcBef>
            </a:pPr>
            <a:r>
              <a:rPr lang="ru-RU" sz="1400" dirty="0">
                <a:solidFill>
                  <a:srgbClr val="162046"/>
                </a:solidFill>
                <a:latin typeface="Arial" panose="020B0604020202020204" pitchFamily="34" charset="0"/>
                <a:cs typeface="Arial" panose="020B0604020202020204" pitchFamily="34" charset="0"/>
              </a:rPr>
              <a:t>* суды</a:t>
            </a:r>
          </a:p>
        </p:txBody>
      </p:sp>
    </p:spTree>
    <p:extLst>
      <p:ext uri="{BB962C8B-B14F-4D97-AF65-F5344CB8AC3E}">
        <p14:creationId xmlns:p14="http://schemas.microsoft.com/office/powerpoint/2010/main" val="2048221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DD48E-EDCC-26D3-64F4-07BCB7BD4CE6}"/>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BCFE32C5-5A9C-30B0-D835-F58212964B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64" y="-2607"/>
            <a:ext cx="12192000" cy="6860607"/>
          </a:xfrm>
          <a:prstGeom prst="rect">
            <a:avLst/>
          </a:prstGeom>
        </p:spPr>
      </p:pic>
      <p:pic>
        <p:nvPicPr>
          <p:cNvPr id="7" name="Рисунок 6">
            <a:extLst>
              <a:ext uri="{FF2B5EF4-FFF2-40B4-BE49-F238E27FC236}">
                <a16:creationId xmlns:a16="http://schemas.microsoft.com/office/drawing/2014/main" id="{A8F8ADEC-B856-B414-4955-F6A11F784B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3354" y="0"/>
            <a:ext cx="2223781" cy="6858000"/>
          </a:xfrm>
          <a:prstGeom prst="rect">
            <a:avLst/>
          </a:prstGeom>
        </p:spPr>
      </p:pic>
      <p:sp>
        <p:nvSpPr>
          <p:cNvPr id="9" name="Подзаголовок 2">
            <a:extLst>
              <a:ext uri="{FF2B5EF4-FFF2-40B4-BE49-F238E27FC236}">
                <a16:creationId xmlns:a16="http://schemas.microsoft.com/office/drawing/2014/main" id="{97027F65-FFB8-9025-C64D-C908C00E8AA2}"/>
              </a:ext>
            </a:extLst>
          </p:cNvPr>
          <p:cNvSpPr txBox="1">
            <a:spLocks/>
          </p:cNvSpPr>
          <p:nvPr/>
        </p:nvSpPr>
        <p:spPr>
          <a:xfrm>
            <a:off x="11690554" y="6306328"/>
            <a:ext cx="501445" cy="4461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35</a:t>
            </a:r>
          </a:p>
        </p:txBody>
      </p:sp>
      <p:sp>
        <p:nvSpPr>
          <p:cNvPr id="2" name="Заголовок 1">
            <a:extLst>
              <a:ext uri="{FF2B5EF4-FFF2-40B4-BE49-F238E27FC236}">
                <a16:creationId xmlns:a16="http://schemas.microsoft.com/office/drawing/2014/main" id="{08C7A509-A103-9115-CB6A-289508AAC2D6}"/>
              </a:ext>
            </a:extLst>
          </p:cNvPr>
          <p:cNvSpPr>
            <a:spLocks noGrp="1"/>
          </p:cNvSpPr>
          <p:nvPr>
            <p:ph type="ctrTitle"/>
          </p:nvPr>
        </p:nvSpPr>
        <p:spPr>
          <a:xfrm>
            <a:off x="297179" y="88491"/>
            <a:ext cx="9333741" cy="922624"/>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Федеральный закон от 27.07.2010 № 190-ФЗ</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(ред. от 08.08.2024) «О теплоснабжении»</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(с изм. и доп., вступ. в силу с 01.03.2025)</a:t>
            </a:r>
          </a:p>
        </p:txBody>
      </p:sp>
      <p:graphicFrame>
        <p:nvGraphicFramePr>
          <p:cNvPr id="3" name="Таблица 2">
            <a:extLst>
              <a:ext uri="{FF2B5EF4-FFF2-40B4-BE49-F238E27FC236}">
                <a16:creationId xmlns:a16="http://schemas.microsoft.com/office/drawing/2014/main" id="{02D832E8-6E74-1C4F-0821-AB060216F26B}"/>
              </a:ext>
            </a:extLst>
          </p:cNvPr>
          <p:cNvGraphicFramePr>
            <a:graphicFrameLocks noGrp="1"/>
          </p:cNvGraphicFramePr>
          <p:nvPr>
            <p:extLst>
              <p:ext uri="{D42A27DB-BD31-4B8C-83A1-F6EECF244321}">
                <p14:modId xmlns:p14="http://schemas.microsoft.com/office/powerpoint/2010/main" val="3621485905"/>
              </p:ext>
            </p:extLst>
          </p:nvPr>
        </p:nvGraphicFramePr>
        <p:xfrm>
          <a:off x="272375" y="1011114"/>
          <a:ext cx="9550051" cy="6309360"/>
        </p:xfrm>
        <a:graphic>
          <a:graphicData uri="http://schemas.openxmlformats.org/drawingml/2006/table">
            <a:tbl>
              <a:tblPr firstRow="1" bandRow="1">
                <a:tableStyleId>{5C22544A-7EE6-4342-B048-85BDC9FD1C3A}</a:tableStyleId>
              </a:tblPr>
              <a:tblGrid>
                <a:gridCol w="4374787">
                  <a:extLst>
                    <a:ext uri="{9D8B030D-6E8A-4147-A177-3AD203B41FA5}">
                      <a16:colId xmlns:a16="http://schemas.microsoft.com/office/drawing/2014/main" val="4268771335"/>
                    </a:ext>
                  </a:extLst>
                </a:gridCol>
                <a:gridCol w="5175264">
                  <a:extLst>
                    <a:ext uri="{9D8B030D-6E8A-4147-A177-3AD203B41FA5}">
                      <a16:colId xmlns:a16="http://schemas.microsoft.com/office/drawing/2014/main" val="2764345052"/>
                    </a:ext>
                  </a:extLst>
                </a:gridCol>
              </a:tblGrid>
              <a:tr h="675456">
                <a:tc>
                  <a:txBody>
                    <a:bodyPr/>
                    <a:lstStyle/>
                    <a:p>
                      <a:pPr marL="0" algn="l" defTabSz="914400" rtl="0" eaLnBrk="1" latinLnBrk="0" hangingPunct="1">
                        <a:lnSpc>
                          <a:spcPct val="100000"/>
                        </a:lnSpc>
                        <a:spcBef>
                          <a:spcPts val="0"/>
                        </a:spcBef>
                      </a:pPr>
                      <a:r>
                        <a:rPr lang="ru-RU" sz="1100" kern="1200" dirty="0">
                          <a:solidFill>
                            <a:schemeClr val="bg1"/>
                          </a:solidFill>
                          <a:latin typeface="Arial" panose="020B0604020202020204" pitchFamily="34" charset="0"/>
                          <a:ea typeface="+mn-ea"/>
                          <a:cs typeface="Arial" panose="020B0604020202020204" pitchFamily="34" charset="0"/>
                        </a:rPr>
                        <a:t>Глава 2. Полномочия органов государственной власти, органов местного</a:t>
                      </a:r>
                    </a:p>
                    <a:p>
                      <a:pPr marL="0" algn="l" defTabSz="914400" rtl="0" eaLnBrk="1" latinLnBrk="0" hangingPunct="1">
                        <a:lnSpc>
                          <a:spcPct val="100000"/>
                        </a:lnSpc>
                        <a:spcBef>
                          <a:spcPts val="0"/>
                        </a:spcBef>
                      </a:pPr>
                      <a:r>
                        <a:rPr lang="ru-RU" sz="1100" kern="1200" dirty="0">
                          <a:solidFill>
                            <a:schemeClr val="bg1"/>
                          </a:solidFill>
                          <a:latin typeface="Arial" panose="020B0604020202020204" pitchFamily="34" charset="0"/>
                          <a:ea typeface="+mn-ea"/>
                          <a:cs typeface="Arial" panose="020B0604020202020204" pitchFamily="34" charset="0"/>
                        </a:rPr>
                        <a:t>самоуправления в сфере теплоснабжения</a:t>
                      </a:r>
                    </a:p>
                    <a:p>
                      <a:pPr marL="0" algn="l" defTabSz="914400" rtl="0" eaLnBrk="1" latinLnBrk="0" hangingPunct="1">
                        <a:lnSpc>
                          <a:spcPct val="100000"/>
                        </a:lnSpc>
                        <a:spcBef>
                          <a:spcPts val="0"/>
                        </a:spcBef>
                      </a:pPr>
                      <a:r>
                        <a:rPr lang="ru-RU" sz="1100" kern="1200" dirty="0">
                          <a:solidFill>
                            <a:schemeClr val="bg1"/>
                          </a:solidFill>
                          <a:latin typeface="Arial" panose="020B0604020202020204" pitchFamily="34" charset="0"/>
                          <a:ea typeface="+mn-ea"/>
                          <a:cs typeface="Arial" panose="020B0604020202020204" pitchFamily="34" charset="0"/>
                        </a:rPr>
                        <a:t>Статья 4.1. Федеральный государственный энергетический надзор</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kern="1200" dirty="0">
                          <a:solidFill>
                            <a:schemeClr val="bg1"/>
                          </a:solidFill>
                          <a:latin typeface="Arial" panose="020B0604020202020204" pitchFamily="34" charset="0"/>
                          <a:ea typeface="+mn-ea"/>
                          <a:cs typeface="Arial" panose="020B0604020202020204" pitchFamily="34" charset="0"/>
                        </a:rPr>
                        <a:t>Глава 2. Полномочия органов государственной власти, органов местного</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100" kern="1200" dirty="0">
                          <a:solidFill>
                            <a:schemeClr val="bg1"/>
                          </a:solidFill>
                          <a:latin typeface="Arial" panose="020B0604020202020204" pitchFamily="34" charset="0"/>
                          <a:ea typeface="+mn-ea"/>
                          <a:cs typeface="Arial" panose="020B0604020202020204" pitchFamily="34" charset="0"/>
                        </a:rPr>
                        <a:t>самоуправления в сфере теплоснабжения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100" kern="1200" dirty="0">
                          <a:solidFill>
                            <a:schemeClr val="bg1"/>
                          </a:solidFill>
                          <a:latin typeface="Arial" panose="020B0604020202020204" pitchFamily="34" charset="0"/>
                          <a:ea typeface="+mn-ea"/>
                          <a:cs typeface="Arial" panose="020B0604020202020204" pitchFamily="34" charset="0"/>
                        </a:rPr>
                        <a:t>Статья 4.1. Федеральный государственный энергетический надзор</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100" kern="1200" dirty="0">
                        <a:solidFill>
                          <a:schemeClr val="bg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458036864"/>
                  </a:ext>
                </a:extLst>
              </a:tr>
              <a:tr h="2324101">
                <a:tc>
                  <a:txBody>
                    <a:bodyPr/>
                    <a:lstStyle/>
                    <a:p>
                      <a:pPr marL="0" algn="just" defTabSz="914400" rtl="0" eaLnBrk="1" latinLnBrk="0" hangingPunct="1">
                        <a:lnSpc>
                          <a:spcPct val="100000"/>
                        </a:lnSpc>
                        <a:spcBef>
                          <a:spcPts val="0"/>
                        </a:spcBef>
                      </a:pPr>
                      <a:r>
                        <a:rPr lang="ru-RU" sz="1100" kern="1200" dirty="0">
                          <a:solidFill>
                            <a:srgbClr val="162046"/>
                          </a:solidFill>
                          <a:latin typeface="Arial" panose="020B0604020202020204" pitchFamily="34" charset="0"/>
                          <a:ea typeface="+mn-ea"/>
                          <a:cs typeface="Arial" panose="020B0604020202020204" pitchFamily="34" charset="0"/>
                        </a:rPr>
                        <a:t>4. Организация и осуществление федерального государственного энергетического надзора регулируются Федеральным </a:t>
                      </a:r>
                      <a:r>
                        <a:rPr lang="ru-RU" sz="1100" u="sng" kern="1200" dirty="0">
                          <a:solidFill>
                            <a:srgbClr val="0070C0"/>
                          </a:solidFill>
                          <a:latin typeface="Arial" panose="020B0604020202020204" pitchFamily="34" charset="0"/>
                          <a:ea typeface="+mn-ea"/>
                          <a:cs typeface="Arial" panose="020B0604020202020204" pitchFamily="34" charset="0"/>
                        </a:rPr>
                        <a:t>законом</a:t>
                      </a:r>
                      <a:r>
                        <a:rPr lang="ru-RU" sz="1100" kern="1200" dirty="0">
                          <a:solidFill>
                            <a:srgbClr val="162046"/>
                          </a:solidFill>
                          <a:latin typeface="Arial" panose="020B0604020202020204" pitchFamily="34" charset="0"/>
                          <a:ea typeface="+mn-ea"/>
                          <a:cs typeface="Arial" panose="020B0604020202020204" pitchFamily="34" charset="0"/>
                        </a:rPr>
                        <a:t> от 31 июля 2020 года N 248-ФЗ "О государственном контроле (надзоре) и муниципальном контроле в Российской Федерации", а в случаях, указанных в </a:t>
                      </a:r>
                      <a:r>
                        <a:rPr lang="ru-RU" sz="1100" u="sng" kern="1200" dirty="0">
                          <a:solidFill>
                            <a:srgbClr val="0070C0"/>
                          </a:solidFill>
                          <a:latin typeface="Arial" panose="020B0604020202020204" pitchFamily="34" charset="0"/>
                          <a:ea typeface="+mn-ea"/>
                          <a:cs typeface="Arial" panose="020B0604020202020204" pitchFamily="34" charset="0"/>
                        </a:rPr>
                        <a:t>пункте 2 части 1 </a:t>
                      </a:r>
                      <a:r>
                        <a:rPr lang="ru-RU" sz="1100" kern="1200" dirty="0">
                          <a:solidFill>
                            <a:srgbClr val="162046"/>
                          </a:solidFill>
                          <a:latin typeface="Arial" panose="020B0604020202020204" pitchFamily="34" charset="0"/>
                          <a:ea typeface="+mn-ea"/>
                          <a:cs typeface="Arial" panose="020B0604020202020204" pitchFamily="34" charset="0"/>
                        </a:rPr>
                        <a:t>настоящей статьи, нормативными правовыми актами соответствующих федеральных органов исполнительной власти, принимаемыми по согласованию с уполномоченным Правительством Российской Федерации на осуществление федерального государственного энергетического надзора федеральным органом исполнительной власти. К отношениям, связанным с осуществлением федерального государственного энергетического надзора в случаях, указанных в </a:t>
                      </a:r>
                      <a:r>
                        <a:rPr lang="ru-RU" sz="1100" u="sng" kern="1200" dirty="0">
                          <a:solidFill>
                            <a:srgbClr val="0070C0"/>
                          </a:solidFill>
                          <a:latin typeface="Arial" panose="020B0604020202020204" pitchFamily="34" charset="0"/>
                          <a:ea typeface="+mn-ea"/>
                          <a:cs typeface="Arial" panose="020B0604020202020204" pitchFamily="34" charset="0"/>
                        </a:rPr>
                        <a:t>пункте 2 части 1 </a:t>
                      </a:r>
                      <a:r>
                        <a:rPr lang="ru-RU" sz="1100" kern="1200" dirty="0">
                          <a:solidFill>
                            <a:srgbClr val="162046"/>
                          </a:solidFill>
                          <a:latin typeface="Arial" panose="020B0604020202020204" pitchFamily="34" charset="0"/>
                          <a:ea typeface="+mn-ea"/>
                          <a:cs typeface="Arial" panose="020B0604020202020204" pitchFamily="34" charset="0"/>
                        </a:rPr>
                        <a:t>настоящей статьи, не применяется положение </a:t>
                      </a:r>
                      <a:r>
                        <a:rPr lang="ru-RU" sz="1100" strike="sngStrike" kern="1200" dirty="0">
                          <a:solidFill>
                            <a:srgbClr val="162046"/>
                          </a:solidFill>
                          <a:latin typeface="Arial" panose="020B0604020202020204" pitchFamily="34" charset="0"/>
                          <a:ea typeface="+mn-ea"/>
                          <a:cs typeface="Arial" panose="020B0604020202020204" pitchFamily="34" charset="0"/>
                        </a:rPr>
                        <a:t>части 5</a:t>
                      </a:r>
                      <a:r>
                        <a:rPr lang="ru-RU" sz="1100" kern="1200" dirty="0">
                          <a:solidFill>
                            <a:srgbClr val="162046"/>
                          </a:solidFill>
                          <a:latin typeface="Arial" panose="020B0604020202020204" pitchFamily="34" charset="0"/>
                          <a:ea typeface="+mn-ea"/>
                          <a:cs typeface="Arial" panose="020B0604020202020204" pitchFamily="34" charset="0"/>
                        </a:rPr>
                        <a:t> настоящей статьи.</a:t>
                      </a:r>
                    </a:p>
                  </a:txBody>
                  <a:tcPr/>
                </a:tc>
                <a:tc>
                  <a:txBody>
                    <a:bodyPr/>
                    <a:lstStyle/>
                    <a:p>
                      <a:pPr marL="0" algn="just" defTabSz="914400" rtl="0" eaLnBrk="1" latinLnBrk="0" hangingPunct="1">
                        <a:lnSpc>
                          <a:spcPct val="100000"/>
                        </a:lnSpc>
                        <a:spcBef>
                          <a:spcPts val="0"/>
                        </a:spcBef>
                      </a:pPr>
                      <a:r>
                        <a:rPr lang="ru-RU" sz="1100" kern="1200" dirty="0">
                          <a:solidFill>
                            <a:srgbClr val="162046"/>
                          </a:solidFill>
                          <a:latin typeface="Arial" panose="020B0604020202020204" pitchFamily="34" charset="0"/>
                          <a:ea typeface="+mn-ea"/>
                          <a:cs typeface="Arial" panose="020B0604020202020204" pitchFamily="34" charset="0"/>
                        </a:rPr>
                        <a:t>4. Организация и осуществление федерального государственного энергетического надзора регулируются Федеральным </a:t>
                      </a:r>
                      <a:r>
                        <a:rPr lang="ru-RU" sz="1100" u="sng" kern="1200" dirty="0">
                          <a:solidFill>
                            <a:srgbClr val="0070C0"/>
                          </a:solidFill>
                          <a:latin typeface="Arial" panose="020B0604020202020204" pitchFamily="34" charset="0"/>
                          <a:ea typeface="+mn-ea"/>
                          <a:cs typeface="Arial" panose="020B0604020202020204" pitchFamily="34" charset="0"/>
                        </a:rPr>
                        <a:t>законом</a:t>
                      </a:r>
                      <a:r>
                        <a:rPr lang="ru-RU" sz="1100" kern="1200" dirty="0">
                          <a:solidFill>
                            <a:srgbClr val="162046"/>
                          </a:solidFill>
                          <a:latin typeface="Arial" panose="020B0604020202020204" pitchFamily="34" charset="0"/>
                          <a:ea typeface="+mn-ea"/>
                          <a:cs typeface="Arial" panose="020B0604020202020204" pitchFamily="34" charset="0"/>
                        </a:rPr>
                        <a:t> от 31 июля</a:t>
                      </a:r>
                    </a:p>
                    <a:p>
                      <a:pPr marL="0" algn="just" defTabSz="914400" rtl="0" eaLnBrk="1" latinLnBrk="0" hangingPunct="1">
                        <a:lnSpc>
                          <a:spcPct val="100000"/>
                        </a:lnSpc>
                        <a:spcBef>
                          <a:spcPts val="0"/>
                        </a:spcBef>
                      </a:pPr>
                      <a:r>
                        <a:rPr lang="ru-RU" sz="1100" kern="1200" dirty="0">
                          <a:solidFill>
                            <a:srgbClr val="162046"/>
                          </a:solidFill>
                          <a:latin typeface="Arial" panose="020B0604020202020204" pitchFamily="34" charset="0"/>
                          <a:ea typeface="+mn-ea"/>
                          <a:cs typeface="Arial" panose="020B0604020202020204" pitchFamily="34" charset="0"/>
                        </a:rPr>
                        <a:t>2020 года N 248-ФЗ "О государственном контроле (надзоре) и муниципальном контроле в Российской Федерации", а в случаях, указанных в </a:t>
                      </a:r>
                      <a:r>
                        <a:rPr lang="ru-RU" sz="1100" b="0" u="sng" kern="1200" dirty="0">
                          <a:solidFill>
                            <a:srgbClr val="0070C0"/>
                          </a:solidFill>
                          <a:latin typeface="Arial" panose="020B0604020202020204" pitchFamily="34" charset="0"/>
                          <a:ea typeface="+mn-ea"/>
                          <a:cs typeface="Arial" panose="020B0604020202020204" pitchFamily="34" charset="0"/>
                        </a:rPr>
                        <a:t>пункте 2 части 1 </a:t>
                      </a:r>
                      <a:r>
                        <a:rPr lang="ru-RU" sz="1100" kern="1200" dirty="0">
                          <a:solidFill>
                            <a:srgbClr val="162046"/>
                          </a:solidFill>
                          <a:latin typeface="Arial" panose="020B0604020202020204" pitchFamily="34" charset="0"/>
                          <a:ea typeface="+mn-ea"/>
                          <a:cs typeface="Arial" panose="020B0604020202020204" pitchFamily="34" charset="0"/>
                        </a:rPr>
                        <a:t>настоящей статьи, нормативными правовыми актами соответствующих федеральных органов исполнительной власти, принимаемыми по согласованию с уполномоченным Правительством РФ на осуществление федерального государственного энергетического надзора федеральным органом исполнительной власти. К отношениям, связанным с осуществлением федерального государственного энергетического надзора в случаях, указанных в </a:t>
                      </a:r>
                      <a:r>
                        <a:rPr lang="ru-RU" sz="1100" u="sng" kern="1200" dirty="0">
                          <a:solidFill>
                            <a:srgbClr val="0070C0"/>
                          </a:solidFill>
                          <a:latin typeface="Arial" panose="020B0604020202020204" pitchFamily="34" charset="0"/>
                          <a:ea typeface="+mn-ea"/>
                          <a:cs typeface="Arial" panose="020B0604020202020204" pitchFamily="34" charset="0"/>
                        </a:rPr>
                        <a:t>пункте 2 части 1 </a:t>
                      </a:r>
                      <a:r>
                        <a:rPr lang="ru-RU" sz="1100" kern="1200" dirty="0">
                          <a:solidFill>
                            <a:srgbClr val="162046"/>
                          </a:solidFill>
                          <a:latin typeface="Arial" panose="020B0604020202020204" pitchFamily="34" charset="0"/>
                          <a:ea typeface="+mn-ea"/>
                          <a:cs typeface="Arial" panose="020B0604020202020204" pitchFamily="34" charset="0"/>
                        </a:rPr>
                        <a:t>настоящей статьи, не применяются положения </a:t>
                      </a:r>
                      <a:r>
                        <a:rPr lang="ru-RU" sz="1100" u="sng" strike="noStrike" kern="1200" dirty="0">
                          <a:solidFill>
                            <a:srgbClr val="0070C0"/>
                          </a:solidFill>
                          <a:latin typeface="Arial" panose="020B0604020202020204" pitchFamily="34" charset="0"/>
                          <a:ea typeface="+mn-ea"/>
                          <a:cs typeface="Arial" panose="020B0604020202020204" pitchFamily="34" charset="0"/>
                        </a:rPr>
                        <a:t>частей 5, 5.1</a:t>
                      </a:r>
                      <a:r>
                        <a:rPr lang="ru-RU" sz="1100" kern="1200" dirty="0">
                          <a:solidFill>
                            <a:srgbClr val="162046"/>
                          </a:solidFill>
                          <a:latin typeface="Arial" panose="020B0604020202020204" pitchFamily="34" charset="0"/>
                          <a:ea typeface="+mn-ea"/>
                          <a:cs typeface="Arial" panose="020B0604020202020204" pitchFamily="34" charset="0"/>
                        </a:rPr>
                        <a:t> и </a:t>
                      </a:r>
                      <a:r>
                        <a:rPr lang="ru-RU" sz="1100" u="sng" kern="1200" dirty="0">
                          <a:solidFill>
                            <a:srgbClr val="0070C0"/>
                          </a:solidFill>
                          <a:latin typeface="Arial" panose="020B0604020202020204" pitchFamily="34" charset="0"/>
                          <a:ea typeface="+mn-ea"/>
                          <a:cs typeface="Arial" panose="020B0604020202020204" pitchFamily="34" charset="0"/>
                        </a:rPr>
                        <a:t>5.2</a:t>
                      </a:r>
                      <a:r>
                        <a:rPr lang="ru-RU" sz="1100" kern="1200" dirty="0">
                          <a:solidFill>
                            <a:srgbClr val="162046"/>
                          </a:solidFill>
                          <a:latin typeface="Arial" panose="020B0604020202020204" pitchFamily="34" charset="0"/>
                          <a:ea typeface="+mn-ea"/>
                          <a:cs typeface="Arial" panose="020B0604020202020204" pitchFamily="34" charset="0"/>
                        </a:rPr>
                        <a:t> настоящей статьи.</a:t>
                      </a:r>
                    </a:p>
                  </a:txBody>
                  <a:tcPr/>
                </a:tc>
                <a:extLst>
                  <a:ext uri="{0D108BD9-81ED-4DB2-BD59-A6C34878D82A}">
                    <a16:rowId xmlns:a16="http://schemas.microsoft.com/office/drawing/2014/main" val="2126350794"/>
                  </a:ext>
                </a:extLst>
              </a:tr>
              <a:tr h="2310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kern="1200" dirty="0">
                          <a:solidFill>
                            <a:srgbClr val="162046"/>
                          </a:solidFill>
                          <a:latin typeface="Arial" panose="020B0604020202020204" pitchFamily="34" charset="0"/>
                          <a:ea typeface="+mn-ea"/>
                          <a:cs typeface="Arial" panose="020B0604020202020204" pitchFamily="34" charset="0"/>
                        </a:rPr>
                        <a:t>&lt;фрагмент не существовал&gt;</a:t>
                      </a:r>
                    </a:p>
                    <a:p>
                      <a:pPr>
                        <a:lnSpc>
                          <a:spcPct val="100000"/>
                        </a:lnSpc>
                        <a:spcBef>
                          <a:spcPts val="0"/>
                        </a:spcBef>
                      </a:pPr>
                      <a:endParaRPr lang="ru-RU" sz="1100" kern="1200" dirty="0">
                        <a:solidFill>
                          <a:srgbClr val="162046"/>
                        </a:solidFill>
                        <a:latin typeface="Arial" panose="020B0604020202020204" pitchFamily="34" charset="0"/>
                        <a:ea typeface="+mn-ea"/>
                        <a:cs typeface="Arial" panose="020B0604020202020204" pitchFamily="34" charset="0"/>
                      </a:endParaRPr>
                    </a:p>
                  </a:txBody>
                  <a:tcPr/>
                </a:tc>
                <a:tc>
                  <a:txBody>
                    <a:bodyPr/>
                    <a:lstStyle/>
                    <a:p>
                      <a:pPr>
                        <a:lnSpc>
                          <a:spcPct val="100000"/>
                        </a:lnSpc>
                        <a:spcBef>
                          <a:spcPts val="0"/>
                        </a:spcBef>
                      </a:pPr>
                      <a:r>
                        <a:rPr lang="ru-RU" sz="1100" b="1" kern="1200" dirty="0">
                          <a:solidFill>
                            <a:srgbClr val="162046"/>
                          </a:solidFill>
                          <a:latin typeface="Arial" panose="020B0604020202020204" pitchFamily="34" charset="0"/>
                          <a:ea typeface="+mn-ea"/>
                          <a:cs typeface="Arial" panose="020B0604020202020204" pitchFamily="34" charset="0"/>
                        </a:rPr>
                        <a:t>5.1. При осуществлении федерального государственного</a:t>
                      </a:r>
                    </a:p>
                    <a:p>
                      <a:pPr>
                        <a:lnSpc>
                          <a:spcPct val="100000"/>
                        </a:lnSpc>
                        <a:spcBef>
                          <a:spcPts val="0"/>
                        </a:spcBef>
                      </a:pPr>
                      <a:r>
                        <a:rPr lang="ru-RU" sz="1100" b="1" kern="1200" dirty="0">
                          <a:solidFill>
                            <a:srgbClr val="162046"/>
                          </a:solidFill>
                          <a:latin typeface="Arial" panose="020B0604020202020204" pitchFamily="34" charset="0"/>
                          <a:ea typeface="+mn-ea"/>
                          <a:cs typeface="Arial" panose="020B0604020202020204" pitchFamily="34" charset="0"/>
                        </a:rPr>
                        <a:t>энергетического надзора в сфере теплоснабжения </a:t>
                      </a:r>
                      <a:r>
                        <a:rPr lang="ru-RU" sz="1100" b="1" u="sng" kern="1200" dirty="0">
                          <a:solidFill>
                            <a:srgbClr val="0070C0"/>
                          </a:solidFill>
                          <a:latin typeface="Arial" panose="020B0604020202020204" pitchFamily="34" charset="0"/>
                          <a:ea typeface="+mn-ea"/>
                          <a:cs typeface="Arial" panose="020B0604020202020204" pitchFamily="34" charset="0"/>
                        </a:rPr>
                        <a:t>проводятся</a:t>
                      </a:r>
                      <a:r>
                        <a:rPr lang="ru-RU" sz="1100" b="1" kern="1200" dirty="0">
                          <a:solidFill>
                            <a:srgbClr val="162046"/>
                          </a:solidFill>
                          <a:latin typeface="Arial" panose="020B0604020202020204" pitchFamily="34" charset="0"/>
                          <a:ea typeface="+mn-ea"/>
                          <a:cs typeface="Arial" panose="020B0604020202020204" pitchFamily="34" charset="0"/>
                        </a:rPr>
                        <a:t> следующие</a:t>
                      </a:r>
                    </a:p>
                    <a:p>
                      <a:pPr>
                        <a:lnSpc>
                          <a:spcPct val="100000"/>
                        </a:lnSpc>
                        <a:spcBef>
                          <a:spcPts val="0"/>
                        </a:spcBef>
                      </a:pPr>
                      <a:r>
                        <a:rPr lang="ru-RU" sz="1100" b="1" kern="1200" dirty="0">
                          <a:solidFill>
                            <a:srgbClr val="162046"/>
                          </a:solidFill>
                          <a:latin typeface="Arial" panose="020B0604020202020204" pitchFamily="34" charset="0"/>
                          <a:ea typeface="+mn-ea"/>
                          <a:cs typeface="Arial" panose="020B0604020202020204" pitchFamily="34" charset="0"/>
                        </a:rPr>
                        <a:t>профилактические мероприятия:</a:t>
                      </a:r>
                    </a:p>
                    <a:p>
                      <a:pPr>
                        <a:lnSpc>
                          <a:spcPct val="100000"/>
                        </a:lnSpc>
                        <a:spcBef>
                          <a:spcPts val="0"/>
                        </a:spcBef>
                      </a:pPr>
                      <a:r>
                        <a:rPr lang="ru-RU" sz="1100" b="1" kern="1200" dirty="0">
                          <a:solidFill>
                            <a:srgbClr val="162046"/>
                          </a:solidFill>
                          <a:latin typeface="Arial" panose="020B0604020202020204" pitchFamily="34" charset="0"/>
                          <a:ea typeface="+mn-ea"/>
                          <a:cs typeface="Arial" panose="020B0604020202020204" pitchFamily="34" charset="0"/>
                        </a:rPr>
                        <a:t>1) информирование;</a:t>
                      </a:r>
                    </a:p>
                    <a:p>
                      <a:pPr>
                        <a:lnSpc>
                          <a:spcPct val="100000"/>
                        </a:lnSpc>
                        <a:spcBef>
                          <a:spcPts val="0"/>
                        </a:spcBef>
                      </a:pPr>
                      <a:r>
                        <a:rPr lang="ru-RU" sz="1100" b="1" kern="1200" dirty="0">
                          <a:solidFill>
                            <a:srgbClr val="162046"/>
                          </a:solidFill>
                          <a:latin typeface="Arial" panose="020B0604020202020204" pitchFamily="34" charset="0"/>
                          <a:ea typeface="+mn-ea"/>
                          <a:cs typeface="Arial" panose="020B0604020202020204" pitchFamily="34" charset="0"/>
                        </a:rPr>
                        <a:t>2) обобщение правоприменительной практики;</a:t>
                      </a:r>
                    </a:p>
                    <a:p>
                      <a:pPr>
                        <a:lnSpc>
                          <a:spcPct val="100000"/>
                        </a:lnSpc>
                        <a:spcBef>
                          <a:spcPts val="0"/>
                        </a:spcBef>
                      </a:pPr>
                      <a:r>
                        <a:rPr lang="ru-RU" sz="1100" b="1" kern="1200" dirty="0">
                          <a:solidFill>
                            <a:srgbClr val="162046"/>
                          </a:solidFill>
                          <a:latin typeface="Arial" panose="020B0604020202020204" pitchFamily="34" charset="0"/>
                          <a:ea typeface="+mn-ea"/>
                          <a:cs typeface="Arial" panose="020B0604020202020204" pitchFamily="34" charset="0"/>
                        </a:rPr>
                        <a:t>3) объявление предостережений;</a:t>
                      </a:r>
                    </a:p>
                    <a:p>
                      <a:pPr>
                        <a:lnSpc>
                          <a:spcPct val="100000"/>
                        </a:lnSpc>
                        <a:spcBef>
                          <a:spcPts val="0"/>
                        </a:spcBef>
                      </a:pPr>
                      <a:r>
                        <a:rPr lang="ru-RU" sz="1100" b="1" kern="1200" dirty="0">
                          <a:solidFill>
                            <a:srgbClr val="162046"/>
                          </a:solidFill>
                          <a:latin typeface="Arial" panose="020B0604020202020204" pitchFamily="34" charset="0"/>
                          <a:ea typeface="+mn-ea"/>
                          <a:cs typeface="Arial" panose="020B0604020202020204" pitchFamily="34" charset="0"/>
                        </a:rPr>
                        <a:t>4) консультирование;</a:t>
                      </a:r>
                    </a:p>
                    <a:p>
                      <a:pPr>
                        <a:lnSpc>
                          <a:spcPct val="100000"/>
                        </a:lnSpc>
                        <a:spcBef>
                          <a:spcPts val="0"/>
                        </a:spcBef>
                      </a:pPr>
                      <a:r>
                        <a:rPr lang="ru-RU" sz="1100" b="1" kern="1200" dirty="0">
                          <a:solidFill>
                            <a:srgbClr val="162046"/>
                          </a:solidFill>
                          <a:latin typeface="Arial" panose="020B0604020202020204" pitchFamily="34" charset="0"/>
                          <a:ea typeface="+mn-ea"/>
                          <a:cs typeface="Arial" panose="020B0604020202020204" pitchFamily="34" charset="0"/>
                        </a:rPr>
                        <a:t>5) профилактический визит.</a:t>
                      </a:r>
                    </a:p>
                    <a:p>
                      <a:pPr>
                        <a:lnSpc>
                          <a:spcPct val="100000"/>
                        </a:lnSpc>
                        <a:spcBef>
                          <a:spcPts val="0"/>
                        </a:spcBef>
                      </a:pPr>
                      <a:r>
                        <a:rPr lang="ru-RU" sz="1100" b="1" kern="1200" dirty="0">
                          <a:solidFill>
                            <a:srgbClr val="162046"/>
                          </a:solidFill>
                          <a:latin typeface="Arial" panose="020B0604020202020204" pitchFamily="34" charset="0"/>
                          <a:ea typeface="+mn-ea"/>
                          <a:cs typeface="Arial" panose="020B0604020202020204" pitchFamily="34" charset="0"/>
                        </a:rPr>
                        <a:t>5.2. При осуществлении федерального государственного</a:t>
                      </a:r>
                    </a:p>
                    <a:p>
                      <a:pPr>
                        <a:lnSpc>
                          <a:spcPct val="100000"/>
                        </a:lnSpc>
                        <a:spcBef>
                          <a:spcPts val="0"/>
                        </a:spcBef>
                      </a:pPr>
                      <a:r>
                        <a:rPr lang="ru-RU" sz="1100" b="1" kern="1200" dirty="0">
                          <a:solidFill>
                            <a:srgbClr val="162046"/>
                          </a:solidFill>
                          <a:latin typeface="Arial" panose="020B0604020202020204" pitchFamily="34" charset="0"/>
                          <a:ea typeface="+mn-ea"/>
                          <a:cs typeface="Arial" panose="020B0604020202020204" pitchFamily="34" charset="0"/>
                        </a:rPr>
                        <a:t>энергетического надзора в сфере теплоснабжения </a:t>
                      </a:r>
                      <a:r>
                        <a:rPr lang="ru-RU" sz="1100" b="1" u="sng" kern="1200" dirty="0">
                          <a:solidFill>
                            <a:srgbClr val="0070C0"/>
                          </a:solidFill>
                          <a:latin typeface="Arial" panose="020B0604020202020204" pitchFamily="34" charset="0"/>
                          <a:ea typeface="+mn-ea"/>
                          <a:cs typeface="Arial" panose="020B0604020202020204" pitchFamily="34" charset="0"/>
                        </a:rPr>
                        <a:t>проводятся</a:t>
                      </a:r>
                      <a:r>
                        <a:rPr lang="ru-RU" sz="1100" b="1" kern="1200" dirty="0">
                          <a:solidFill>
                            <a:srgbClr val="162046"/>
                          </a:solidFill>
                          <a:latin typeface="Arial" panose="020B0604020202020204" pitchFamily="34" charset="0"/>
                          <a:ea typeface="+mn-ea"/>
                          <a:cs typeface="Arial" panose="020B0604020202020204" pitchFamily="34" charset="0"/>
                        </a:rPr>
                        <a:t> следующие</a:t>
                      </a:r>
                    </a:p>
                    <a:p>
                      <a:pPr>
                        <a:lnSpc>
                          <a:spcPct val="100000"/>
                        </a:lnSpc>
                        <a:spcBef>
                          <a:spcPts val="0"/>
                        </a:spcBef>
                      </a:pPr>
                      <a:r>
                        <a:rPr lang="ru-RU" sz="1100" b="1" kern="1200" dirty="0">
                          <a:solidFill>
                            <a:srgbClr val="162046"/>
                          </a:solidFill>
                          <a:latin typeface="Arial" panose="020B0604020202020204" pitchFamily="34" charset="0"/>
                          <a:ea typeface="+mn-ea"/>
                          <a:cs typeface="Arial" panose="020B0604020202020204" pitchFamily="34" charset="0"/>
                        </a:rPr>
                        <a:t>контрольные (надзорные) мероприятия:</a:t>
                      </a:r>
                    </a:p>
                    <a:p>
                      <a:pPr>
                        <a:lnSpc>
                          <a:spcPct val="100000"/>
                        </a:lnSpc>
                        <a:spcBef>
                          <a:spcPts val="0"/>
                        </a:spcBef>
                      </a:pPr>
                      <a:r>
                        <a:rPr lang="ru-RU" sz="1100" b="1" kern="1200" dirty="0">
                          <a:solidFill>
                            <a:srgbClr val="162046"/>
                          </a:solidFill>
                          <a:latin typeface="Arial" panose="020B0604020202020204" pitchFamily="34" charset="0"/>
                          <a:ea typeface="+mn-ea"/>
                          <a:cs typeface="Arial" panose="020B0604020202020204" pitchFamily="34" charset="0"/>
                        </a:rPr>
                        <a:t>1) выездная проверка;</a:t>
                      </a:r>
                    </a:p>
                    <a:p>
                      <a:pPr>
                        <a:lnSpc>
                          <a:spcPct val="100000"/>
                        </a:lnSpc>
                        <a:spcBef>
                          <a:spcPts val="0"/>
                        </a:spcBef>
                      </a:pPr>
                      <a:r>
                        <a:rPr lang="ru-RU" sz="1100" b="1" kern="1200" dirty="0">
                          <a:solidFill>
                            <a:srgbClr val="162046"/>
                          </a:solidFill>
                          <a:latin typeface="Arial" panose="020B0604020202020204" pitchFamily="34" charset="0"/>
                          <a:ea typeface="+mn-ea"/>
                          <a:cs typeface="Arial" panose="020B0604020202020204" pitchFamily="34" charset="0"/>
                        </a:rPr>
                        <a:t>2) документарная проверка.</a:t>
                      </a:r>
                    </a:p>
                  </a:txBody>
                  <a:tcPr/>
                </a:tc>
                <a:extLst>
                  <a:ext uri="{0D108BD9-81ED-4DB2-BD59-A6C34878D82A}">
                    <a16:rowId xmlns:a16="http://schemas.microsoft.com/office/drawing/2014/main" val="2919802176"/>
                  </a:ext>
                </a:extLst>
              </a:tr>
            </a:tbl>
          </a:graphicData>
        </a:graphic>
      </p:graphicFrame>
    </p:spTree>
    <p:extLst>
      <p:ext uri="{BB962C8B-B14F-4D97-AF65-F5344CB8AC3E}">
        <p14:creationId xmlns:p14="http://schemas.microsoft.com/office/powerpoint/2010/main" val="1663101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1BD840D-AAD4-4B19-A24B-AC19612B3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07"/>
            <a:ext cx="12192000" cy="6860607"/>
          </a:xfrm>
          <a:prstGeom prst="rect">
            <a:avLst/>
          </a:prstGeom>
        </p:spPr>
      </p:pic>
      <p:sp>
        <p:nvSpPr>
          <p:cNvPr id="2" name="Заголовок 1">
            <a:extLst>
              <a:ext uri="{FF2B5EF4-FFF2-40B4-BE49-F238E27FC236}">
                <a16:creationId xmlns:a16="http://schemas.microsoft.com/office/drawing/2014/main" id="{0A971504-FE00-4302-B7D0-4EF105F2BC60}"/>
              </a:ext>
            </a:extLst>
          </p:cNvPr>
          <p:cNvSpPr>
            <a:spLocks noGrp="1"/>
          </p:cNvSpPr>
          <p:nvPr>
            <p:ph type="ctrTitle"/>
          </p:nvPr>
        </p:nvSpPr>
        <p:spPr>
          <a:xfrm>
            <a:off x="389106" y="428456"/>
            <a:ext cx="1018162" cy="284905"/>
          </a:xfrm>
        </p:spPr>
        <p:txBody>
          <a:bodyPr>
            <a:normAutofit/>
          </a:bodyPr>
          <a:lstStyle/>
          <a:p>
            <a:pPr algn="l"/>
            <a:r>
              <a:rPr lang="ru-RU" sz="1200" dirty="0">
                <a:solidFill>
                  <a:srgbClr val="162046"/>
                </a:solidFill>
                <a:latin typeface="PT Astra Serif" panose="020A0603040505020204" pitchFamily="18" charset="-52"/>
                <a:ea typeface="PT Astra Serif" panose="020A0603040505020204" pitchFamily="18" charset="-52"/>
              </a:rPr>
              <a:t>2025</a:t>
            </a:r>
            <a:r>
              <a:rPr lang="en-US" sz="1200" dirty="0">
                <a:solidFill>
                  <a:srgbClr val="162046"/>
                </a:solidFill>
                <a:latin typeface="Century Gothic" panose="020B0502020202020204" pitchFamily="34" charset="0"/>
              </a:rPr>
              <a:t>|</a:t>
            </a:r>
            <a:endParaRPr lang="ru-RU" sz="1200" dirty="0">
              <a:solidFill>
                <a:srgbClr val="162046"/>
              </a:solidFill>
              <a:latin typeface="Century Gothic" panose="020B0502020202020204" pitchFamily="34" charset="0"/>
            </a:endParaRPr>
          </a:p>
        </p:txBody>
      </p:sp>
      <p:sp>
        <p:nvSpPr>
          <p:cNvPr id="3" name="Подзаголовок 2">
            <a:extLst>
              <a:ext uri="{FF2B5EF4-FFF2-40B4-BE49-F238E27FC236}">
                <a16:creationId xmlns:a16="http://schemas.microsoft.com/office/drawing/2014/main" id="{F5F59A9A-28FB-4E42-BEC2-C28E32563A2E}"/>
              </a:ext>
            </a:extLst>
          </p:cNvPr>
          <p:cNvSpPr>
            <a:spLocks noGrp="1"/>
          </p:cNvSpPr>
          <p:nvPr>
            <p:ph type="subTitle" idx="1"/>
          </p:nvPr>
        </p:nvSpPr>
        <p:spPr>
          <a:xfrm>
            <a:off x="11600232" y="6306328"/>
            <a:ext cx="319393" cy="379817"/>
          </a:xfrm>
        </p:spPr>
        <p:txBody>
          <a:bodyPr>
            <a:normAutofit/>
          </a:bodyPr>
          <a:lstStyle/>
          <a:p>
            <a:r>
              <a:rPr lang="ru-RU" sz="2000" b="1" dirty="0">
                <a:solidFill>
                  <a:schemeClr val="bg1"/>
                </a:solidFill>
                <a:latin typeface="Century Gothic" panose="020B0502020202020204" pitchFamily="34" charset="0"/>
              </a:rPr>
              <a:t>4</a:t>
            </a:r>
          </a:p>
        </p:txBody>
      </p:sp>
      <p:sp>
        <p:nvSpPr>
          <p:cNvPr id="9" name="Прямоугольник 8"/>
          <p:cNvSpPr/>
          <p:nvPr/>
        </p:nvSpPr>
        <p:spPr>
          <a:xfrm>
            <a:off x="389106" y="1239530"/>
            <a:ext cx="11360442" cy="4278094"/>
          </a:xfrm>
          <a:prstGeom prst="rect">
            <a:avLst/>
          </a:prstGeom>
        </p:spPr>
        <p:txBody>
          <a:bodyPr wrap="square">
            <a:spAutoFit/>
          </a:bodyPr>
          <a:lstStyle/>
          <a:p>
            <a:pPr algn="just">
              <a:spcBef>
                <a:spcPct val="0"/>
              </a:spcBef>
            </a:pPr>
            <a:r>
              <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rPr>
              <a:t>Приказ Минэнерго РФ от 24 марта 2003 г. № 115 «Об утверждении Правил технической эксплуатации тепловых энергоустановок» совместно с Правилами технической эксплуатации тепловых энергоустановок»</a:t>
            </a:r>
          </a:p>
          <a:p>
            <a:pPr algn="just">
              <a:spcBef>
                <a:spcPct val="0"/>
              </a:spcBef>
            </a:pPr>
            <a:endPar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endParaRPr>
          </a:p>
          <a:p>
            <a:pPr algn="just">
              <a:spcBef>
                <a:spcPct val="0"/>
              </a:spcBef>
            </a:pPr>
            <a:r>
              <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rPr>
              <a:t>Приказ Ростехнадзора от 15.12.2020 № 536 «Об утверждении федеральных норм и правил в области промышленной безопасности «Правила промышленной безопасности при использовании оборудования, работающего под избыточным давлением»</a:t>
            </a:r>
          </a:p>
          <a:p>
            <a:pPr algn="just">
              <a:spcBef>
                <a:spcPct val="0"/>
              </a:spcBef>
            </a:pPr>
            <a:endPar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endParaRPr>
          </a:p>
          <a:p>
            <a:pPr algn="just">
              <a:spcBef>
                <a:spcPct val="0"/>
              </a:spcBef>
            </a:pPr>
            <a:r>
              <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rPr>
              <a:t>Приказ Министерства энергетики РФ от 10 августа 2012 г. № 377«О порядке определения нормативов технологических потерь при передаче тепловой энергии, теплоносителя, нормативов удельного расхода топлива при производстве тепловой энергии, нормативов запасов топлива на источниках тепловой энергии (за исключением источников тепловой энергии, функционирующих в режиме комбинированной выработки электрической и тепловой энергии), в том числе в целях государственного регулирования цен (тарифов) в сфере теплоснабжения»</a:t>
            </a:r>
          </a:p>
          <a:p>
            <a:pPr algn="just">
              <a:spcBef>
                <a:spcPct val="0"/>
              </a:spcBef>
            </a:pPr>
            <a:endPar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endParaRPr>
          </a:p>
          <a:p>
            <a:pPr algn="just">
              <a:spcBef>
                <a:spcPct val="0"/>
              </a:spcBef>
            </a:pPr>
            <a:r>
              <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rPr>
              <a:t>Постановление Правительства РФ от 17.05.2002 № 317 (ред. от 19.06.2017) «Об утверждении Правил пользования газом и предоставления услуг по газоснабжению в Российской Федерации»</a:t>
            </a:r>
          </a:p>
          <a:p>
            <a:pPr algn="just">
              <a:spcBef>
                <a:spcPct val="0"/>
              </a:spcBef>
            </a:pPr>
            <a:endPar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endParaRPr>
          </a:p>
          <a:p>
            <a:pPr algn="just">
              <a:spcBef>
                <a:spcPct val="0"/>
              </a:spcBef>
            </a:pPr>
            <a:r>
              <a:rPr lang="ru-RU" sz="1600" dirty="0">
                <a:solidFill>
                  <a:srgbClr val="162046"/>
                </a:solidFill>
                <a:latin typeface="Arial" panose="020B0604020202020204" pitchFamily="34" charset="0"/>
                <a:ea typeface="PT Astra Serif" panose="020A0603040505020204" pitchFamily="18" charset="-52"/>
                <a:cs typeface="Arial" panose="020B0604020202020204" pitchFamily="34" charset="0"/>
              </a:rPr>
              <a:t>Методическое пособие по содержанию и ремонту жилищного фонда. МДК 2-04.2004 (утв. Госстроем России)</a:t>
            </a:r>
          </a:p>
        </p:txBody>
      </p:sp>
      <p:sp>
        <p:nvSpPr>
          <p:cNvPr id="18" name="Заголовок 1">
            <a:extLst>
              <a:ext uri="{FF2B5EF4-FFF2-40B4-BE49-F238E27FC236}">
                <a16:creationId xmlns:a16="http://schemas.microsoft.com/office/drawing/2014/main" id="{5339180E-4A01-4D66-A811-4B8E09C4460A}"/>
              </a:ext>
            </a:extLst>
          </p:cNvPr>
          <p:cNvSpPr txBox="1">
            <a:spLocks/>
          </p:cNvSpPr>
          <p:nvPr/>
        </p:nvSpPr>
        <p:spPr>
          <a:xfrm>
            <a:off x="1407268" y="441960"/>
            <a:ext cx="9519812" cy="6011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4000" b="1" dirty="0">
                <a:solidFill>
                  <a:srgbClr val="0070C0"/>
                </a:solidFill>
                <a:latin typeface="PT Astra Serif" panose="020A0603040505020204" pitchFamily="18" charset="-52"/>
                <a:ea typeface="PT Astra Serif" panose="020A0603040505020204" pitchFamily="18" charset="-52"/>
              </a:rPr>
              <a:t>НОРМАТИВНО-ПРАВОВЫЕ АКТЫ</a:t>
            </a:r>
          </a:p>
        </p:txBody>
      </p:sp>
    </p:spTree>
    <p:extLst>
      <p:ext uri="{BB962C8B-B14F-4D97-AF65-F5344CB8AC3E}">
        <p14:creationId xmlns:p14="http://schemas.microsoft.com/office/powerpoint/2010/main" val="27044085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CA866-ADB2-12B6-7BA0-D644B535584C}"/>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25336799-E748-7A24-9144-D7C669E14B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64" y="-2607"/>
            <a:ext cx="12192000" cy="6860607"/>
          </a:xfrm>
          <a:prstGeom prst="rect">
            <a:avLst/>
          </a:prstGeom>
        </p:spPr>
      </p:pic>
      <p:pic>
        <p:nvPicPr>
          <p:cNvPr id="7" name="Рисунок 6">
            <a:extLst>
              <a:ext uri="{FF2B5EF4-FFF2-40B4-BE49-F238E27FC236}">
                <a16:creationId xmlns:a16="http://schemas.microsoft.com/office/drawing/2014/main" id="{9A3B66FA-9879-A17A-F7C3-76A8E5ED51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1850" y="0"/>
            <a:ext cx="2415286" cy="6858000"/>
          </a:xfrm>
          <a:prstGeom prst="rect">
            <a:avLst/>
          </a:prstGeom>
        </p:spPr>
      </p:pic>
      <p:sp>
        <p:nvSpPr>
          <p:cNvPr id="9" name="Подзаголовок 2">
            <a:extLst>
              <a:ext uri="{FF2B5EF4-FFF2-40B4-BE49-F238E27FC236}">
                <a16:creationId xmlns:a16="http://schemas.microsoft.com/office/drawing/2014/main" id="{18D982EB-8A33-E49B-D899-8B5218CA9889}"/>
              </a:ext>
            </a:extLst>
          </p:cNvPr>
          <p:cNvSpPr txBox="1">
            <a:spLocks/>
          </p:cNvSpPr>
          <p:nvPr/>
        </p:nvSpPr>
        <p:spPr>
          <a:xfrm>
            <a:off x="11710218" y="6296496"/>
            <a:ext cx="481781" cy="4461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36</a:t>
            </a:r>
          </a:p>
        </p:txBody>
      </p:sp>
      <p:sp>
        <p:nvSpPr>
          <p:cNvPr id="2" name="Заголовок 1">
            <a:extLst>
              <a:ext uri="{FF2B5EF4-FFF2-40B4-BE49-F238E27FC236}">
                <a16:creationId xmlns:a16="http://schemas.microsoft.com/office/drawing/2014/main" id="{91C5BAA3-9375-A569-21E5-85176C7CDF38}"/>
              </a:ext>
            </a:extLst>
          </p:cNvPr>
          <p:cNvSpPr>
            <a:spLocks noGrp="1"/>
          </p:cNvSpPr>
          <p:nvPr>
            <p:ph type="ctrTitle"/>
          </p:nvPr>
        </p:nvSpPr>
        <p:spPr>
          <a:xfrm>
            <a:off x="297180" y="117987"/>
            <a:ext cx="8905814" cy="893127"/>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Федеральный закон от 27.07.2010 № 190-ФЗ</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(ред. от 08.08.2024) «О теплоснабжении»</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(с изм. и доп., вступ. в силу с 01.03.2025)</a:t>
            </a:r>
          </a:p>
        </p:txBody>
      </p:sp>
      <p:graphicFrame>
        <p:nvGraphicFramePr>
          <p:cNvPr id="3" name="Таблица 2">
            <a:extLst>
              <a:ext uri="{FF2B5EF4-FFF2-40B4-BE49-F238E27FC236}">
                <a16:creationId xmlns:a16="http://schemas.microsoft.com/office/drawing/2014/main" id="{A6541EEA-90AF-F07C-110E-9C35CEDD8AF3}"/>
              </a:ext>
            </a:extLst>
          </p:cNvPr>
          <p:cNvGraphicFramePr>
            <a:graphicFrameLocks noGrp="1"/>
          </p:cNvGraphicFramePr>
          <p:nvPr>
            <p:extLst>
              <p:ext uri="{D42A27DB-BD31-4B8C-83A1-F6EECF244321}">
                <p14:modId xmlns:p14="http://schemas.microsoft.com/office/powerpoint/2010/main" val="2177542942"/>
              </p:ext>
            </p:extLst>
          </p:nvPr>
        </p:nvGraphicFramePr>
        <p:xfrm>
          <a:off x="297180" y="1019905"/>
          <a:ext cx="9092626" cy="4532061"/>
        </p:xfrm>
        <a:graphic>
          <a:graphicData uri="http://schemas.openxmlformats.org/drawingml/2006/table">
            <a:tbl>
              <a:tblPr firstRow="1" bandRow="1">
                <a:tableStyleId>{5C22544A-7EE6-4342-B048-85BDC9FD1C3A}</a:tableStyleId>
              </a:tblPr>
              <a:tblGrid>
                <a:gridCol w="4582834">
                  <a:extLst>
                    <a:ext uri="{9D8B030D-6E8A-4147-A177-3AD203B41FA5}">
                      <a16:colId xmlns:a16="http://schemas.microsoft.com/office/drawing/2014/main" val="4268771335"/>
                    </a:ext>
                  </a:extLst>
                </a:gridCol>
                <a:gridCol w="4509792">
                  <a:extLst>
                    <a:ext uri="{9D8B030D-6E8A-4147-A177-3AD203B41FA5}">
                      <a16:colId xmlns:a16="http://schemas.microsoft.com/office/drawing/2014/main" val="2764345052"/>
                    </a:ext>
                  </a:extLst>
                </a:gridCol>
              </a:tblGrid>
              <a:tr h="1266095">
                <a:tc>
                  <a:txBody>
                    <a:bodyPr/>
                    <a:lstStyle/>
                    <a:p>
                      <a:pPr marL="0" algn="l" defTabSz="914400" rtl="0" eaLnBrk="1" latinLnBrk="0" hangingPunct="1">
                        <a:lnSpc>
                          <a:spcPct val="100000"/>
                        </a:lnSpc>
                        <a:spcBef>
                          <a:spcPts val="0"/>
                        </a:spcBef>
                      </a:pPr>
                      <a:r>
                        <a:rPr lang="ru-RU" sz="1400" kern="1200" dirty="0">
                          <a:solidFill>
                            <a:schemeClr val="bg1"/>
                          </a:solidFill>
                          <a:latin typeface="Arial" panose="020B0604020202020204" pitchFamily="34" charset="0"/>
                          <a:ea typeface="+mn-ea"/>
                          <a:cs typeface="Arial" panose="020B0604020202020204" pitchFamily="34" charset="0"/>
                        </a:rPr>
                        <a:t>Глава 2. Полномочия органов государственной</a:t>
                      </a:r>
                    </a:p>
                    <a:p>
                      <a:pPr marL="0" algn="l" defTabSz="914400" rtl="0" eaLnBrk="1" latinLnBrk="0" hangingPunct="1">
                        <a:lnSpc>
                          <a:spcPct val="100000"/>
                        </a:lnSpc>
                        <a:spcBef>
                          <a:spcPts val="0"/>
                        </a:spcBef>
                      </a:pPr>
                      <a:r>
                        <a:rPr lang="ru-RU" sz="1400" kern="1200" dirty="0">
                          <a:solidFill>
                            <a:schemeClr val="bg1"/>
                          </a:solidFill>
                          <a:latin typeface="Arial" panose="020B0604020202020204" pitchFamily="34" charset="0"/>
                          <a:ea typeface="+mn-ea"/>
                          <a:cs typeface="Arial" panose="020B0604020202020204" pitchFamily="34" charset="0"/>
                        </a:rPr>
                        <a:t>власти, органов местного самоуправления в</a:t>
                      </a:r>
                    </a:p>
                    <a:p>
                      <a:pPr marL="0" algn="l" defTabSz="914400" rtl="0" eaLnBrk="1" latinLnBrk="0" hangingPunct="1">
                        <a:lnSpc>
                          <a:spcPct val="100000"/>
                        </a:lnSpc>
                        <a:spcBef>
                          <a:spcPts val="0"/>
                        </a:spcBef>
                      </a:pPr>
                      <a:r>
                        <a:rPr lang="ru-RU" sz="1400" kern="1200" dirty="0">
                          <a:solidFill>
                            <a:schemeClr val="bg1"/>
                          </a:solidFill>
                          <a:latin typeface="Arial" panose="020B0604020202020204" pitchFamily="34" charset="0"/>
                          <a:ea typeface="+mn-ea"/>
                          <a:cs typeface="Arial" panose="020B0604020202020204" pitchFamily="34" charset="0"/>
                        </a:rPr>
                        <a:t>сфере теплоснабжения</a:t>
                      </a:r>
                    </a:p>
                    <a:p>
                      <a:pPr marL="0" algn="l" defTabSz="914400" rtl="0" eaLnBrk="1" latinLnBrk="0" hangingPunct="1">
                        <a:lnSpc>
                          <a:spcPct val="100000"/>
                        </a:lnSpc>
                        <a:spcBef>
                          <a:spcPts val="0"/>
                        </a:spcBef>
                      </a:pPr>
                      <a:r>
                        <a:rPr lang="ru-RU" sz="1400" kern="1200" dirty="0">
                          <a:solidFill>
                            <a:schemeClr val="bg1"/>
                          </a:solidFill>
                          <a:latin typeface="Arial" panose="020B0604020202020204" pitchFamily="34" charset="0"/>
                          <a:ea typeface="+mn-ea"/>
                          <a:cs typeface="Arial" panose="020B0604020202020204" pitchFamily="34" charset="0"/>
                        </a:rPr>
                        <a:t>Статья 5. Полномочия органов</a:t>
                      </a:r>
                    </a:p>
                    <a:p>
                      <a:pPr marL="0" algn="l" defTabSz="914400" rtl="0" eaLnBrk="1" latinLnBrk="0" hangingPunct="1">
                        <a:lnSpc>
                          <a:spcPct val="100000"/>
                        </a:lnSpc>
                        <a:spcBef>
                          <a:spcPts val="0"/>
                        </a:spcBef>
                      </a:pPr>
                      <a:r>
                        <a:rPr lang="ru-RU" sz="1400" kern="1200" dirty="0">
                          <a:solidFill>
                            <a:schemeClr val="bg1"/>
                          </a:solidFill>
                          <a:latin typeface="Arial" panose="020B0604020202020204" pitchFamily="34" charset="0"/>
                          <a:ea typeface="+mn-ea"/>
                          <a:cs typeface="Arial" panose="020B0604020202020204" pitchFamily="34" charset="0"/>
                        </a:rPr>
                        <a:t>государственной власти субъектов Российской</a:t>
                      </a:r>
                    </a:p>
                    <a:p>
                      <a:pPr marL="0" algn="l" defTabSz="914400" rtl="0" eaLnBrk="1" latinLnBrk="0" hangingPunct="1">
                        <a:lnSpc>
                          <a:spcPct val="100000"/>
                        </a:lnSpc>
                        <a:spcBef>
                          <a:spcPts val="0"/>
                        </a:spcBef>
                      </a:pPr>
                      <a:r>
                        <a:rPr lang="ru-RU" sz="1400" kern="1200" dirty="0">
                          <a:solidFill>
                            <a:schemeClr val="bg1"/>
                          </a:solidFill>
                          <a:latin typeface="Arial" panose="020B0604020202020204" pitchFamily="34" charset="0"/>
                          <a:ea typeface="+mn-ea"/>
                          <a:cs typeface="Arial" panose="020B0604020202020204" pitchFamily="34" charset="0"/>
                        </a:rPr>
                        <a:t>Федерации в сфере теплоснабжения</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bg1"/>
                          </a:solidFill>
                          <a:latin typeface="Arial" panose="020B0604020202020204" pitchFamily="34" charset="0"/>
                          <a:ea typeface="+mn-ea"/>
                          <a:cs typeface="Arial" panose="020B0604020202020204" pitchFamily="34" charset="0"/>
                        </a:rPr>
                        <a:t>Глава 2. Полномочия органов государственной</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bg1"/>
                          </a:solidFill>
                          <a:latin typeface="Arial" panose="020B0604020202020204" pitchFamily="34" charset="0"/>
                          <a:ea typeface="+mn-ea"/>
                          <a:cs typeface="Arial" panose="020B0604020202020204" pitchFamily="34" charset="0"/>
                        </a:rPr>
                        <a:t>власти, органов местного самоуправления в</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bg1"/>
                          </a:solidFill>
                          <a:latin typeface="Arial" panose="020B0604020202020204" pitchFamily="34" charset="0"/>
                          <a:ea typeface="+mn-ea"/>
                          <a:cs typeface="Arial" panose="020B0604020202020204" pitchFamily="34" charset="0"/>
                        </a:rPr>
                        <a:t>сфере теплоснабжения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bg1"/>
                          </a:solidFill>
                          <a:latin typeface="Arial" panose="020B0604020202020204" pitchFamily="34" charset="0"/>
                          <a:ea typeface="+mn-ea"/>
                          <a:cs typeface="Arial" panose="020B0604020202020204" pitchFamily="34" charset="0"/>
                        </a:rPr>
                        <a:t>Статья 5. Полномочия органов</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bg1"/>
                          </a:solidFill>
                          <a:latin typeface="Arial" panose="020B0604020202020204" pitchFamily="34" charset="0"/>
                          <a:ea typeface="+mn-ea"/>
                          <a:cs typeface="Arial" panose="020B0604020202020204" pitchFamily="34" charset="0"/>
                        </a:rPr>
                        <a:t>государственной власти субъектов Российской</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bg1"/>
                          </a:solidFill>
                          <a:latin typeface="Arial" panose="020B0604020202020204" pitchFamily="34" charset="0"/>
                          <a:ea typeface="+mn-ea"/>
                          <a:cs typeface="Arial" panose="020B0604020202020204" pitchFamily="34" charset="0"/>
                        </a:rPr>
                        <a:t>Федерации в сфере теплоснабжения</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400" kern="1200" dirty="0">
                        <a:solidFill>
                          <a:schemeClr val="bg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458036864"/>
                  </a:ext>
                </a:extLst>
              </a:tr>
              <a:tr h="1380395">
                <a:tc>
                  <a:txBody>
                    <a:bodyPr/>
                    <a:lstStyle/>
                    <a:p>
                      <a:pPr marL="0" algn="l" defTabSz="914400" rtl="0" eaLnBrk="1" latinLnBrk="0" hangingPunct="1">
                        <a:lnSpc>
                          <a:spcPct val="100000"/>
                        </a:lnSpc>
                        <a:spcBef>
                          <a:spcPts val="0"/>
                        </a:spcBef>
                      </a:pPr>
                      <a:r>
                        <a:rPr lang="ru-RU" sz="1400" kern="1200" dirty="0">
                          <a:solidFill>
                            <a:srgbClr val="162046"/>
                          </a:solidFill>
                          <a:latin typeface="Arial" panose="020B0604020202020204" pitchFamily="34" charset="0"/>
                          <a:ea typeface="+mn-ea"/>
                          <a:cs typeface="Arial" panose="020B0604020202020204" pitchFamily="34" charset="0"/>
                        </a:rPr>
                        <a:t>7.1) осуществление мониторинга разработки и утверждения схем теплоснабжения поселений, муниципальных округов, городских округов с численностью населения менее чем пятьсот тысяч человек;</a:t>
                      </a:r>
                    </a:p>
                  </a:txBody>
                  <a:tcPr/>
                </a:tc>
                <a:tc>
                  <a:txBody>
                    <a:bodyPr/>
                    <a:lstStyle/>
                    <a:p>
                      <a:pPr marL="0" algn="just" defTabSz="914400" rtl="0" eaLnBrk="1" latinLnBrk="0" hangingPunct="1">
                        <a:lnSpc>
                          <a:spcPct val="100000"/>
                        </a:lnSpc>
                        <a:spcBef>
                          <a:spcPts val="0"/>
                        </a:spcBef>
                      </a:pPr>
                      <a:r>
                        <a:rPr lang="ru-RU" sz="1400" kern="1200" dirty="0">
                          <a:solidFill>
                            <a:srgbClr val="162046"/>
                          </a:solidFill>
                          <a:latin typeface="Arial" panose="020B0604020202020204" pitchFamily="34" charset="0"/>
                          <a:ea typeface="+mn-ea"/>
                          <a:cs typeface="Arial" panose="020B0604020202020204" pitchFamily="34" charset="0"/>
                        </a:rPr>
                        <a:t>7.1) осуществление мониторинга разработки, утверждения </a:t>
                      </a:r>
                      <a:r>
                        <a:rPr lang="ru-RU" sz="1400" b="1" kern="1200" dirty="0">
                          <a:solidFill>
                            <a:srgbClr val="162046"/>
                          </a:solidFill>
                          <a:latin typeface="Arial" panose="020B0604020202020204" pitchFamily="34" charset="0"/>
                          <a:ea typeface="+mn-ea"/>
                          <a:cs typeface="Arial" panose="020B0604020202020204" pitchFamily="34" charset="0"/>
                        </a:rPr>
                        <a:t>и актуализации схем теплоснабжения поселений, муниципальных округов, городских округов с численностью населения менее чем пятьсот тысяч человек, за</a:t>
                      </a:r>
                    </a:p>
                    <a:p>
                      <a:pPr marL="0" algn="just" defTabSz="914400" rtl="0" eaLnBrk="1" latinLnBrk="0" hangingPunct="1">
                        <a:lnSpc>
                          <a:spcPct val="100000"/>
                        </a:lnSpc>
                        <a:spcBef>
                          <a:spcPts val="0"/>
                        </a:spcBef>
                      </a:pPr>
                      <a:r>
                        <a:rPr lang="ru-RU" sz="1400" b="1" kern="1200" dirty="0">
                          <a:solidFill>
                            <a:srgbClr val="162046"/>
                          </a:solidFill>
                          <a:latin typeface="Arial" panose="020B0604020202020204" pitchFamily="34" charset="0"/>
                          <a:ea typeface="+mn-ea"/>
                          <a:cs typeface="Arial" panose="020B0604020202020204" pitchFamily="34" charset="0"/>
                        </a:rPr>
                        <a:t>исключением отнесенных к ценовым зонам теплоснабжения;</a:t>
                      </a:r>
                    </a:p>
                  </a:txBody>
                  <a:tcPr/>
                </a:tc>
                <a:extLst>
                  <a:ext uri="{0D108BD9-81ED-4DB2-BD59-A6C34878D82A}">
                    <a16:rowId xmlns:a16="http://schemas.microsoft.com/office/drawing/2014/main" val="2126350794"/>
                  </a:ext>
                </a:extLst>
              </a:tr>
              <a:tr h="13621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a:solidFill>
                            <a:srgbClr val="162046"/>
                          </a:solidFill>
                          <a:latin typeface="Arial" panose="020B0604020202020204" pitchFamily="34" charset="0"/>
                          <a:ea typeface="+mn-ea"/>
                          <a:cs typeface="Arial" panose="020B0604020202020204" pitchFamily="34" charset="0"/>
                        </a:rPr>
                        <a:t>&lt;фрагмент не существовал&gt;</a:t>
                      </a:r>
                    </a:p>
                    <a:p>
                      <a:pPr>
                        <a:lnSpc>
                          <a:spcPct val="100000"/>
                        </a:lnSpc>
                        <a:spcBef>
                          <a:spcPts val="0"/>
                        </a:spcBef>
                      </a:pPr>
                      <a:endParaRPr lang="ru-RU" sz="1400" kern="1200" dirty="0">
                        <a:solidFill>
                          <a:srgbClr val="162046"/>
                        </a:solidFill>
                        <a:latin typeface="Arial" panose="020B0604020202020204" pitchFamily="34" charset="0"/>
                        <a:ea typeface="+mn-ea"/>
                        <a:cs typeface="Arial" panose="020B0604020202020204" pitchFamily="34" charset="0"/>
                      </a:endParaRPr>
                    </a:p>
                  </a:txBody>
                  <a:tcPr/>
                </a:tc>
                <a:tc>
                  <a:txBody>
                    <a:bodyPr/>
                    <a:lstStyle/>
                    <a:p>
                      <a:pPr algn="just">
                        <a:lnSpc>
                          <a:spcPct val="100000"/>
                        </a:lnSpc>
                        <a:spcBef>
                          <a:spcPts val="0"/>
                        </a:spcBef>
                      </a:pPr>
                      <a:r>
                        <a:rPr lang="ru-RU" sz="1400" b="1" kern="1200" dirty="0">
                          <a:solidFill>
                            <a:srgbClr val="162046"/>
                          </a:solidFill>
                          <a:latin typeface="Arial" panose="020B0604020202020204" pitchFamily="34" charset="0"/>
                          <a:ea typeface="+mn-ea"/>
                          <a:cs typeface="Arial" panose="020B0604020202020204" pitchFamily="34" charset="0"/>
                        </a:rPr>
                        <a:t>7.6) согласование порядков (планов) действий по ликвидации последствий аварийных ситуаций в сфере теплоснабжения в муниципальных образованиях в соответствии с</a:t>
                      </a:r>
                    </a:p>
                    <a:p>
                      <a:pPr algn="just">
                        <a:lnSpc>
                          <a:spcPct val="100000"/>
                        </a:lnSpc>
                        <a:spcBef>
                          <a:spcPts val="0"/>
                        </a:spcBef>
                      </a:pPr>
                      <a:r>
                        <a:rPr lang="ru-RU" sz="1400" b="1" kern="1200" dirty="0">
                          <a:solidFill>
                            <a:srgbClr val="162046"/>
                          </a:solidFill>
                          <a:latin typeface="Arial" panose="020B0604020202020204" pitchFamily="34" charset="0"/>
                          <a:ea typeface="+mn-ea"/>
                          <a:cs typeface="Arial" panose="020B0604020202020204" pitchFamily="34" charset="0"/>
                        </a:rPr>
                        <a:t>настоящим Федеральным законом;</a:t>
                      </a:r>
                    </a:p>
                  </a:txBody>
                  <a:tcPr/>
                </a:tc>
                <a:extLst>
                  <a:ext uri="{0D108BD9-81ED-4DB2-BD59-A6C34878D82A}">
                    <a16:rowId xmlns:a16="http://schemas.microsoft.com/office/drawing/2014/main" val="2919802176"/>
                  </a:ext>
                </a:extLst>
              </a:tr>
            </a:tbl>
          </a:graphicData>
        </a:graphic>
      </p:graphicFrame>
    </p:spTree>
    <p:extLst>
      <p:ext uri="{BB962C8B-B14F-4D97-AF65-F5344CB8AC3E}">
        <p14:creationId xmlns:p14="http://schemas.microsoft.com/office/powerpoint/2010/main" val="2040465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0B9F1-D6D8-02D3-A286-B1A62ABCA9DE}"/>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C3C6014E-40C1-9C40-AF75-122AEBE326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64" y="-2607"/>
            <a:ext cx="12192000" cy="6860607"/>
          </a:xfrm>
          <a:prstGeom prst="rect">
            <a:avLst/>
          </a:prstGeom>
        </p:spPr>
      </p:pic>
      <p:pic>
        <p:nvPicPr>
          <p:cNvPr id="7" name="Рисунок 6">
            <a:extLst>
              <a:ext uri="{FF2B5EF4-FFF2-40B4-BE49-F238E27FC236}">
                <a16:creationId xmlns:a16="http://schemas.microsoft.com/office/drawing/2014/main" id="{C55A4752-A48E-9C94-C439-F9B7F40BF2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6115" y="0"/>
            <a:ext cx="2255885" cy="6858000"/>
          </a:xfrm>
          <a:prstGeom prst="rect">
            <a:avLst/>
          </a:prstGeom>
        </p:spPr>
      </p:pic>
      <p:sp>
        <p:nvSpPr>
          <p:cNvPr id="9" name="Подзаголовок 2">
            <a:extLst>
              <a:ext uri="{FF2B5EF4-FFF2-40B4-BE49-F238E27FC236}">
                <a16:creationId xmlns:a16="http://schemas.microsoft.com/office/drawing/2014/main" id="{6ED438E8-11F0-5E3E-9FD2-D0BCD0917BEB}"/>
              </a:ext>
            </a:extLst>
          </p:cNvPr>
          <p:cNvSpPr txBox="1">
            <a:spLocks/>
          </p:cNvSpPr>
          <p:nvPr/>
        </p:nvSpPr>
        <p:spPr>
          <a:xfrm>
            <a:off x="11769970" y="6306328"/>
            <a:ext cx="466894" cy="4461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1800" b="1" dirty="0">
                <a:solidFill>
                  <a:schemeClr val="bg1"/>
                </a:solidFill>
                <a:latin typeface="Century Gothic" panose="020B0502020202020204" pitchFamily="34" charset="0"/>
              </a:rPr>
              <a:t>37</a:t>
            </a:r>
          </a:p>
        </p:txBody>
      </p:sp>
      <p:sp>
        <p:nvSpPr>
          <p:cNvPr id="2" name="Заголовок 1">
            <a:extLst>
              <a:ext uri="{FF2B5EF4-FFF2-40B4-BE49-F238E27FC236}">
                <a16:creationId xmlns:a16="http://schemas.microsoft.com/office/drawing/2014/main" id="{9911362D-B44F-E126-38F3-16DBBB3ECAB0}"/>
              </a:ext>
            </a:extLst>
          </p:cNvPr>
          <p:cNvSpPr>
            <a:spLocks noGrp="1"/>
          </p:cNvSpPr>
          <p:nvPr>
            <p:ph type="ctrTitle"/>
          </p:nvPr>
        </p:nvSpPr>
        <p:spPr>
          <a:xfrm>
            <a:off x="297180" y="98323"/>
            <a:ext cx="9594071" cy="912791"/>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Федеральный закон от 27.07.2010 № 190-ФЗ</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(ред. от 08.08.2024) «О теплоснабжении»</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(с изм. и доп., вступ. в силу с 01.03.2025)</a:t>
            </a:r>
          </a:p>
        </p:txBody>
      </p:sp>
      <p:graphicFrame>
        <p:nvGraphicFramePr>
          <p:cNvPr id="3" name="Таблица 2">
            <a:extLst>
              <a:ext uri="{FF2B5EF4-FFF2-40B4-BE49-F238E27FC236}">
                <a16:creationId xmlns:a16="http://schemas.microsoft.com/office/drawing/2014/main" id="{00B3762D-1545-601C-0CEF-828125462A6D}"/>
              </a:ext>
            </a:extLst>
          </p:cNvPr>
          <p:cNvGraphicFramePr>
            <a:graphicFrameLocks noGrp="1"/>
          </p:cNvGraphicFramePr>
          <p:nvPr>
            <p:extLst>
              <p:ext uri="{D42A27DB-BD31-4B8C-83A1-F6EECF244321}">
                <p14:modId xmlns:p14="http://schemas.microsoft.com/office/powerpoint/2010/main" val="288916828"/>
              </p:ext>
            </p:extLst>
          </p:nvPr>
        </p:nvGraphicFramePr>
        <p:xfrm>
          <a:off x="422030" y="1011114"/>
          <a:ext cx="9469221" cy="5516297"/>
        </p:xfrm>
        <a:graphic>
          <a:graphicData uri="http://schemas.openxmlformats.org/drawingml/2006/table">
            <a:tbl>
              <a:tblPr firstRow="1" bandRow="1">
                <a:tableStyleId>{5C22544A-7EE6-4342-B048-85BDC9FD1C3A}</a:tableStyleId>
              </a:tblPr>
              <a:tblGrid>
                <a:gridCol w="3636765">
                  <a:extLst>
                    <a:ext uri="{9D8B030D-6E8A-4147-A177-3AD203B41FA5}">
                      <a16:colId xmlns:a16="http://schemas.microsoft.com/office/drawing/2014/main" val="4268771335"/>
                    </a:ext>
                  </a:extLst>
                </a:gridCol>
                <a:gridCol w="5832456">
                  <a:extLst>
                    <a:ext uri="{9D8B030D-6E8A-4147-A177-3AD203B41FA5}">
                      <a16:colId xmlns:a16="http://schemas.microsoft.com/office/drawing/2014/main" val="2764345052"/>
                    </a:ext>
                  </a:extLst>
                </a:gridCol>
              </a:tblGrid>
              <a:tr h="992883">
                <a:tc>
                  <a:txBody>
                    <a:bodyPr/>
                    <a:lstStyle/>
                    <a:p>
                      <a:pPr marL="0" algn="just" defTabSz="914400" rtl="0" eaLnBrk="1" latinLnBrk="0" hangingPunct="1">
                        <a:lnSpc>
                          <a:spcPct val="100000"/>
                        </a:lnSpc>
                        <a:spcBef>
                          <a:spcPts val="0"/>
                        </a:spcBef>
                      </a:pPr>
                      <a:r>
                        <a:rPr lang="ru-RU" sz="1050" kern="1200" dirty="0">
                          <a:solidFill>
                            <a:schemeClr val="bg1"/>
                          </a:solidFill>
                          <a:latin typeface="Arial" panose="020B0604020202020204" pitchFamily="34" charset="0"/>
                          <a:ea typeface="+mn-ea"/>
                          <a:cs typeface="Arial" panose="020B0604020202020204" pitchFamily="34" charset="0"/>
                        </a:rPr>
                        <a:t>Глава 2. Полномочия органов государственной власти, органов местного самоуправления в сфере теплоснабжения</a:t>
                      </a:r>
                    </a:p>
                    <a:p>
                      <a:pPr marL="0" algn="just" defTabSz="914400" rtl="0" eaLnBrk="1" latinLnBrk="0" hangingPunct="1">
                        <a:lnSpc>
                          <a:spcPct val="100000"/>
                        </a:lnSpc>
                        <a:spcBef>
                          <a:spcPts val="0"/>
                        </a:spcBef>
                      </a:pPr>
                      <a:r>
                        <a:rPr lang="ru-RU" sz="1050" kern="1200" dirty="0">
                          <a:solidFill>
                            <a:schemeClr val="bg1"/>
                          </a:solidFill>
                          <a:latin typeface="Arial" panose="020B0604020202020204" pitchFamily="34" charset="0"/>
                          <a:ea typeface="+mn-ea"/>
                          <a:cs typeface="Arial" panose="020B0604020202020204" pitchFamily="34" charset="0"/>
                        </a:rPr>
                        <a:t>Статья 6. Полномочия органов местного</a:t>
                      </a:r>
                    </a:p>
                    <a:p>
                      <a:pPr marL="0" algn="just" defTabSz="914400" rtl="0" eaLnBrk="1" latinLnBrk="0" hangingPunct="1">
                        <a:lnSpc>
                          <a:spcPct val="100000"/>
                        </a:lnSpc>
                        <a:spcBef>
                          <a:spcPts val="0"/>
                        </a:spcBef>
                      </a:pPr>
                      <a:r>
                        <a:rPr lang="ru-RU" sz="1050" kern="1200" dirty="0">
                          <a:solidFill>
                            <a:schemeClr val="bg1"/>
                          </a:solidFill>
                          <a:latin typeface="Arial" panose="020B0604020202020204" pitchFamily="34" charset="0"/>
                          <a:ea typeface="+mn-ea"/>
                          <a:cs typeface="Arial" panose="020B0604020202020204" pitchFamily="34" charset="0"/>
                        </a:rPr>
                        <a:t>самоуправления в сфере теплоснабжения</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50" kern="1200" dirty="0">
                          <a:solidFill>
                            <a:schemeClr val="bg1"/>
                          </a:solidFill>
                          <a:latin typeface="Arial" panose="020B0604020202020204" pitchFamily="34" charset="0"/>
                          <a:ea typeface="+mn-ea"/>
                          <a:cs typeface="Arial" panose="020B0604020202020204" pitchFamily="34" charset="0"/>
                        </a:rPr>
                        <a:t>Глава 2. Полномочия органов государственной власти, органов местного самоуправления в сфере теплоснабжения</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sz="1050" kern="1200" dirty="0">
                          <a:solidFill>
                            <a:schemeClr val="bg1"/>
                          </a:solidFill>
                          <a:latin typeface="Arial" panose="020B0604020202020204" pitchFamily="34" charset="0"/>
                          <a:ea typeface="+mn-ea"/>
                          <a:cs typeface="Arial" panose="020B0604020202020204" pitchFamily="34" charset="0"/>
                        </a:rPr>
                        <a:t>Статья 6. Полномочия органов местного самоуправления в сфере теплоснабжения</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1050" kern="1200" dirty="0">
                        <a:solidFill>
                          <a:srgbClr val="162046"/>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458036864"/>
                  </a:ext>
                </a:extLst>
              </a:tr>
              <a:tr h="1313412">
                <a:tc>
                  <a:txBody>
                    <a:bodyPr/>
                    <a:lstStyle/>
                    <a:p>
                      <a:pPr marL="0" algn="just" defTabSz="914400" rtl="0" eaLnBrk="1" latinLnBrk="0" hangingPunct="1">
                        <a:lnSpc>
                          <a:spcPct val="100000"/>
                        </a:lnSpc>
                        <a:spcBef>
                          <a:spcPts val="0"/>
                        </a:spcBef>
                      </a:pPr>
                      <a:r>
                        <a:rPr lang="ru-RU" sz="1050" kern="1200" dirty="0">
                          <a:solidFill>
                            <a:srgbClr val="162046"/>
                          </a:solidFill>
                          <a:latin typeface="Arial" panose="020B0604020202020204" pitchFamily="34" charset="0"/>
                          <a:ea typeface="+mn-ea"/>
                          <a:cs typeface="Arial" panose="020B0604020202020204" pitchFamily="34" charset="0"/>
                        </a:rPr>
                        <a:t>4) выполнение требований, установленных</a:t>
                      </a:r>
                    </a:p>
                    <a:p>
                      <a:pPr marL="0" algn="just" defTabSz="914400" rtl="0" eaLnBrk="1" latinLnBrk="0" hangingPunct="1">
                        <a:lnSpc>
                          <a:spcPct val="100000"/>
                        </a:lnSpc>
                        <a:spcBef>
                          <a:spcPts val="0"/>
                        </a:spcBef>
                      </a:pPr>
                      <a:r>
                        <a:rPr lang="ru-RU" sz="1050" kern="1200" dirty="0">
                          <a:solidFill>
                            <a:srgbClr val="162046"/>
                          </a:solidFill>
                          <a:latin typeface="Arial" panose="020B0604020202020204" pitchFamily="34" charset="0"/>
                          <a:ea typeface="+mn-ea"/>
                          <a:cs typeface="Arial" panose="020B0604020202020204" pitchFamily="34" charset="0"/>
                        </a:rPr>
                        <a:t>правилами </a:t>
                      </a:r>
                      <a:r>
                        <a:rPr lang="ru-RU" sz="1050" strike="sngStrike" kern="1200" dirty="0">
                          <a:solidFill>
                            <a:srgbClr val="162046"/>
                          </a:solidFill>
                          <a:latin typeface="Arial" panose="020B0604020202020204" pitchFamily="34" charset="0"/>
                          <a:ea typeface="+mn-ea"/>
                          <a:cs typeface="Arial" panose="020B0604020202020204" pitchFamily="34" charset="0"/>
                        </a:rPr>
                        <a:t>оценки</a:t>
                      </a:r>
                      <a:r>
                        <a:rPr lang="ru-RU" sz="1050" kern="1200" dirty="0">
                          <a:solidFill>
                            <a:srgbClr val="162046"/>
                          </a:solidFill>
                          <a:latin typeface="Arial" panose="020B0604020202020204" pitchFamily="34" charset="0"/>
                          <a:ea typeface="+mn-ea"/>
                          <a:cs typeface="Arial" panose="020B0604020202020204" pitchFamily="34" charset="0"/>
                        </a:rPr>
                        <a:t> готовности </a:t>
                      </a:r>
                      <a:r>
                        <a:rPr lang="ru-RU" sz="1050" strike="sngStrike" kern="1200" dirty="0">
                          <a:solidFill>
                            <a:srgbClr val="162046"/>
                          </a:solidFill>
                          <a:latin typeface="Arial" panose="020B0604020202020204" pitchFamily="34" charset="0"/>
                          <a:ea typeface="+mn-ea"/>
                          <a:cs typeface="Arial" panose="020B0604020202020204" pitchFamily="34" charset="0"/>
                        </a:rPr>
                        <a:t>поселений,</a:t>
                      </a:r>
                    </a:p>
                    <a:p>
                      <a:pPr marL="0" algn="just" defTabSz="914400" rtl="0" eaLnBrk="1" latinLnBrk="0" hangingPunct="1">
                        <a:lnSpc>
                          <a:spcPct val="100000"/>
                        </a:lnSpc>
                        <a:spcBef>
                          <a:spcPts val="0"/>
                        </a:spcBef>
                      </a:pPr>
                      <a:r>
                        <a:rPr lang="ru-RU" sz="1050" strike="sngStrike" kern="1200" dirty="0">
                          <a:solidFill>
                            <a:srgbClr val="162046"/>
                          </a:solidFill>
                          <a:latin typeface="Arial" panose="020B0604020202020204" pitchFamily="34" charset="0"/>
                          <a:ea typeface="+mn-ea"/>
                          <a:cs typeface="Arial" panose="020B0604020202020204" pitchFamily="34" charset="0"/>
                        </a:rPr>
                        <a:t>муниципальных округов, городских округов </a:t>
                      </a:r>
                      <a:r>
                        <a:rPr lang="ru-RU" sz="1050" kern="1200" dirty="0">
                          <a:solidFill>
                            <a:srgbClr val="162046"/>
                          </a:solidFill>
                          <a:latin typeface="Arial" panose="020B0604020202020204" pitchFamily="34" charset="0"/>
                          <a:ea typeface="+mn-ea"/>
                          <a:cs typeface="Arial" panose="020B0604020202020204" pitchFamily="34" charset="0"/>
                        </a:rPr>
                        <a:t>к</a:t>
                      </a:r>
                    </a:p>
                    <a:p>
                      <a:pPr marL="0" algn="just" defTabSz="914400" rtl="0" eaLnBrk="1" latinLnBrk="0" hangingPunct="1">
                        <a:lnSpc>
                          <a:spcPct val="100000"/>
                        </a:lnSpc>
                        <a:spcBef>
                          <a:spcPts val="0"/>
                        </a:spcBef>
                      </a:pPr>
                      <a:r>
                        <a:rPr lang="ru-RU" sz="1050" kern="1200" dirty="0">
                          <a:solidFill>
                            <a:srgbClr val="162046"/>
                          </a:solidFill>
                          <a:latin typeface="Arial" panose="020B0604020202020204" pitchFamily="34" charset="0"/>
                          <a:ea typeface="+mn-ea"/>
                          <a:cs typeface="Arial" panose="020B0604020202020204" pitchFamily="34" charset="0"/>
                        </a:rPr>
                        <a:t>отопительному периоду, и </a:t>
                      </a:r>
                      <a:r>
                        <a:rPr lang="ru-RU" sz="1050" strike="sngStrike" kern="1200" dirty="0">
                          <a:solidFill>
                            <a:srgbClr val="162046"/>
                          </a:solidFill>
                          <a:latin typeface="Arial" panose="020B0604020202020204" pitchFamily="34" charset="0"/>
                          <a:ea typeface="+mn-ea"/>
                          <a:cs typeface="Arial" panose="020B0604020202020204" pitchFamily="34" charset="0"/>
                        </a:rPr>
                        <a:t>контроль за готовностью</a:t>
                      </a:r>
                    </a:p>
                    <a:p>
                      <a:pPr marL="0" algn="just" defTabSz="914400" rtl="0" eaLnBrk="1" latinLnBrk="0" hangingPunct="1">
                        <a:lnSpc>
                          <a:spcPct val="100000"/>
                        </a:lnSpc>
                        <a:spcBef>
                          <a:spcPts val="0"/>
                        </a:spcBef>
                      </a:pPr>
                      <a:r>
                        <a:rPr lang="ru-RU" sz="1050" strike="sngStrike" kern="1200" dirty="0">
                          <a:solidFill>
                            <a:srgbClr val="162046"/>
                          </a:solidFill>
                          <a:latin typeface="Arial" panose="020B0604020202020204" pitchFamily="34" charset="0"/>
                          <a:ea typeface="+mn-ea"/>
                          <a:cs typeface="Arial" panose="020B0604020202020204" pitchFamily="34" charset="0"/>
                        </a:rPr>
                        <a:t>теплоснабжающих организаций, теплосетевых</a:t>
                      </a:r>
                    </a:p>
                    <a:p>
                      <a:pPr marL="0" algn="just" defTabSz="914400" rtl="0" eaLnBrk="1" latinLnBrk="0" hangingPunct="1">
                        <a:lnSpc>
                          <a:spcPct val="100000"/>
                        </a:lnSpc>
                        <a:spcBef>
                          <a:spcPts val="0"/>
                        </a:spcBef>
                      </a:pPr>
                      <a:r>
                        <a:rPr lang="ru-RU" sz="1050" strike="sngStrike" kern="1200" dirty="0">
                          <a:solidFill>
                            <a:srgbClr val="162046"/>
                          </a:solidFill>
                          <a:latin typeface="Arial" panose="020B0604020202020204" pitchFamily="34" charset="0"/>
                          <a:ea typeface="+mn-ea"/>
                          <a:cs typeface="Arial" panose="020B0604020202020204" pitchFamily="34" charset="0"/>
                        </a:rPr>
                        <a:t>организаций, отдельных категорий потребителей</a:t>
                      </a:r>
                      <a:r>
                        <a:rPr lang="ru-RU" sz="1050" kern="1200" dirty="0">
                          <a:solidFill>
                            <a:srgbClr val="162046"/>
                          </a:solidFill>
                          <a:latin typeface="Arial" panose="020B0604020202020204" pitchFamily="34" charset="0"/>
                          <a:ea typeface="+mn-ea"/>
                          <a:cs typeface="Arial" panose="020B0604020202020204" pitchFamily="34" charset="0"/>
                        </a:rPr>
                        <a:t> к отопительному периоду;</a:t>
                      </a:r>
                    </a:p>
                  </a:txBody>
                  <a:tcPr/>
                </a:tc>
                <a:tc>
                  <a:txBody>
                    <a:bodyPr/>
                    <a:lstStyle/>
                    <a:p>
                      <a:pPr marL="0" algn="just" defTabSz="914400" rtl="0" eaLnBrk="1" latinLnBrk="0" hangingPunct="1">
                        <a:lnSpc>
                          <a:spcPct val="100000"/>
                        </a:lnSpc>
                        <a:spcBef>
                          <a:spcPts val="0"/>
                        </a:spcBef>
                      </a:pPr>
                      <a:r>
                        <a:rPr lang="ru-RU" sz="1050" b="1" kern="1200" dirty="0">
                          <a:solidFill>
                            <a:srgbClr val="162046"/>
                          </a:solidFill>
                          <a:latin typeface="Arial" panose="020B0604020202020204" pitchFamily="34" charset="0"/>
                          <a:ea typeface="+mn-ea"/>
                          <a:cs typeface="Arial" panose="020B0604020202020204" pitchFamily="34" charset="0"/>
                        </a:rPr>
                        <a:t>4) обеспечение готовности к отопительному периоду муниципальных образований, в том числе выполнение обязательных требований, установленных </a:t>
                      </a:r>
                      <a:r>
                        <a:rPr lang="ru-RU" sz="1050" b="1" u="sng" kern="1200" dirty="0">
                          <a:solidFill>
                            <a:srgbClr val="0070C0"/>
                          </a:solidFill>
                          <a:latin typeface="Arial" panose="020B0604020202020204" pitchFamily="34" charset="0"/>
                          <a:ea typeface="+mn-ea"/>
                          <a:cs typeface="Arial" panose="020B0604020202020204" pitchFamily="34" charset="0"/>
                        </a:rPr>
                        <a:t>статьей 20 </a:t>
                      </a:r>
                      <a:r>
                        <a:rPr lang="ru-RU" sz="1050" b="1" kern="1200" dirty="0">
                          <a:solidFill>
                            <a:srgbClr val="162046"/>
                          </a:solidFill>
                          <a:latin typeface="Arial" panose="020B0604020202020204" pitchFamily="34" charset="0"/>
                          <a:ea typeface="+mn-ea"/>
                          <a:cs typeface="Arial" panose="020B0604020202020204" pitchFamily="34" charset="0"/>
                        </a:rPr>
                        <a:t>настоящего Федерального закона и </a:t>
                      </a:r>
                      <a:r>
                        <a:rPr lang="ru-RU" sz="1050" b="1" u="sng" kern="1200" dirty="0">
                          <a:solidFill>
                            <a:srgbClr val="0070C0"/>
                          </a:solidFill>
                          <a:latin typeface="Arial" panose="020B0604020202020204" pitchFamily="34" charset="0"/>
                          <a:ea typeface="+mn-ea"/>
                          <a:cs typeface="Arial" panose="020B0604020202020204" pitchFamily="34" charset="0"/>
                        </a:rPr>
                        <a:t>правилами</a:t>
                      </a:r>
                      <a:r>
                        <a:rPr lang="ru-RU" sz="1050" b="1" kern="1200" dirty="0">
                          <a:solidFill>
                            <a:srgbClr val="162046"/>
                          </a:solidFill>
                          <a:latin typeface="Arial" panose="020B0604020202020204" pitchFamily="34" charset="0"/>
                          <a:ea typeface="+mn-ea"/>
                          <a:cs typeface="Arial" panose="020B0604020202020204" pitchFamily="34" charset="0"/>
                        </a:rPr>
                        <a:t> обеспечения готовности к отопительному периоду, и проведение оценки обеспечения лицами, перечисленными </a:t>
                      </a:r>
                      <a:r>
                        <a:rPr lang="ru-RU" sz="1050" b="1" u="sng" kern="1200" dirty="0">
                          <a:solidFill>
                            <a:srgbClr val="0070C0"/>
                          </a:solidFill>
                          <a:latin typeface="Arial" panose="020B0604020202020204" pitchFamily="34" charset="0"/>
                          <a:ea typeface="+mn-ea"/>
                          <a:cs typeface="Arial" panose="020B0604020202020204" pitchFamily="34" charset="0"/>
                        </a:rPr>
                        <a:t>в пунктах 2 – 6 части 1 статьи 20 </a:t>
                      </a:r>
                      <a:r>
                        <a:rPr lang="ru-RU" sz="1050" b="1" kern="1200" dirty="0">
                          <a:solidFill>
                            <a:srgbClr val="162046"/>
                          </a:solidFill>
                          <a:latin typeface="Arial" panose="020B0604020202020204" pitchFamily="34" charset="0"/>
                          <a:ea typeface="+mn-ea"/>
                          <a:cs typeface="Arial" panose="020B0604020202020204" pitchFamily="34" charset="0"/>
                        </a:rPr>
                        <a:t>настоящего Федерального закона, готовности к отопительному периоду в соответствии с </a:t>
                      </a:r>
                      <a:r>
                        <a:rPr lang="ru-RU" sz="1050" b="1" u="sng" kern="1200" dirty="0">
                          <a:solidFill>
                            <a:srgbClr val="0070C0"/>
                          </a:solidFill>
                          <a:latin typeface="Arial" panose="020B0604020202020204" pitchFamily="34" charset="0"/>
                          <a:ea typeface="+mn-ea"/>
                          <a:cs typeface="Arial" panose="020B0604020202020204" pitchFamily="34" charset="0"/>
                        </a:rPr>
                        <a:t>порядком</a:t>
                      </a:r>
                      <a:r>
                        <a:rPr lang="ru-RU" sz="1050" b="1" kern="1200" dirty="0">
                          <a:solidFill>
                            <a:srgbClr val="162046"/>
                          </a:solidFill>
                          <a:latin typeface="Arial" panose="020B0604020202020204" pitchFamily="34" charset="0"/>
                          <a:ea typeface="+mn-ea"/>
                          <a:cs typeface="Arial" panose="020B0604020202020204" pitchFamily="34" charset="0"/>
                        </a:rPr>
                        <a:t> проведения оценки обеспечения готовности к отопительному периоду;</a:t>
                      </a:r>
                    </a:p>
                  </a:txBody>
                  <a:tcPr/>
                </a:tc>
                <a:extLst>
                  <a:ext uri="{0D108BD9-81ED-4DB2-BD59-A6C34878D82A}">
                    <a16:rowId xmlns:a16="http://schemas.microsoft.com/office/drawing/2014/main" val="2126350794"/>
                  </a:ext>
                </a:extLst>
              </a:tr>
              <a:tr h="3210002">
                <a:tc>
                  <a:txBody>
                    <a:bodyPr/>
                    <a:lstStyle/>
                    <a:p>
                      <a:pPr algn="just">
                        <a:lnSpc>
                          <a:spcPct val="100000"/>
                        </a:lnSpc>
                        <a:spcBef>
                          <a:spcPts val="0"/>
                        </a:spcBef>
                      </a:pPr>
                      <a:r>
                        <a:rPr lang="ru-RU" sz="1050" kern="1200" dirty="0">
                          <a:solidFill>
                            <a:srgbClr val="162046"/>
                          </a:solidFill>
                          <a:latin typeface="Arial" panose="020B0604020202020204" pitchFamily="34" charset="0"/>
                          <a:ea typeface="+mn-ea"/>
                          <a:cs typeface="Arial" panose="020B0604020202020204" pitchFamily="34" charset="0"/>
                        </a:rPr>
                        <a:t>9.1) направление в федеральный </a:t>
                      </a:r>
                      <a:r>
                        <a:rPr lang="ru-RU" sz="1050" kern="1200" dirty="0">
                          <a:solidFill>
                            <a:srgbClr val="0070C0"/>
                          </a:solidFill>
                          <a:latin typeface="Arial" panose="020B0604020202020204" pitchFamily="34" charset="0"/>
                          <a:ea typeface="+mn-ea"/>
                          <a:cs typeface="Arial" panose="020B0604020202020204" pitchFamily="34" charset="0"/>
                        </a:rPr>
                        <a:t>орган </a:t>
                      </a:r>
                      <a:r>
                        <a:rPr lang="ru-RU" sz="1050" kern="1200" dirty="0">
                          <a:solidFill>
                            <a:srgbClr val="162046"/>
                          </a:solidFill>
                          <a:latin typeface="Arial" panose="020B0604020202020204" pitchFamily="34" charset="0"/>
                          <a:ea typeface="+mn-ea"/>
                          <a:cs typeface="Arial" panose="020B0604020202020204" pitchFamily="34" charset="0"/>
                        </a:rPr>
                        <a:t>исполнительной власти, уполномоченный на реализацию государственной политики в сфере теплоснабжения, для утверждения проекта схемы теплоснабжения или проекта актуализированной схемы теплоснабжения поселения, муниципального округа, городского округа с численностью населения пятьсот тысяч человек и более, разработанных в соответствии с требованиями к схемам теплоснабжения,</a:t>
                      </a:r>
                    </a:p>
                  </a:txBody>
                  <a:tcPr/>
                </a:tc>
                <a:tc>
                  <a:txBody>
                    <a:bodyPr/>
                    <a:lstStyle/>
                    <a:p>
                      <a:pPr algn="just">
                        <a:lnSpc>
                          <a:spcPct val="100000"/>
                        </a:lnSpc>
                        <a:spcBef>
                          <a:spcPts val="0"/>
                        </a:spcBef>
                      </a:pPr>
                      <a:r>
                        <a:rPr lang="ru-RU" sz="1050" b="0" kern="1200" dirty="0">
                          <a:solidFill>
                            <a:srgbClr val="162046"/>
                          </a:solidFill>
                          <a:latin typeface="Arial" panose="020B0604020202020204" pitchFamily="34" charset="0"/>
                          <a:ea typeface="+mn-ea"/>
                          <a:cs typeface="Arial" panose="020B0604020202020204" pitchFamily="34" charset="0"/>
                        </a:rPr>
                        <a:t>9.1) направление в федеральный орган исполнительной власти, уполномоченный на реализацию государственной политики в сфере теплоснабжения, для утверждения проекта схемы теплоснабжения или проекта актуализированной схемы теплоснабжения поселения, муниципального округа, городского округа с численностью населения пятьсот тысяч человек и более, поселения, муниципального округа, городского округа, отнесенных к ценовым зонам теплоснабжения, разработанных в соответствии с требованиями к схемам теплоснабжения, порядку их разработки, утверждения и актуализации;</a:t>
                      </a:r>
                    </a:p>
                    <a:p>
                      <a:pPr algn="just">
                        <a:lnSpc>
                          <a:spcPct val="100000"/>
                        </a:lnSpc>
                        <a:spcBef>
                          <a:spcPts val="0"/>
                        </a:spcBef>
                      </a:pPr>
                      <a:r>
                        <a:rPr lang="ru-RU" sz="1050" b="1" kern="1200" dirty="0">
                          <a:solidFill>
                            <a:srgbClr val="162046"/>
                          </a:solidFill>
                          <a:latin typeface="Arial" panose="020B0604020202020204" pitchFamily="34" charset="0"/>
                          <a:ea typeface="+mn-ea"/>
                          <a:cs typeface="Arial" panose="020B0604020202020204" pitchFamily="34" charset="0"/>
                        </a:rPr>
                        <a:t>9.2) утверждение и ежегодная актуализация порядка (плана) действий по ликвидации последствий аварийных ситуаций в сфере теплоснабжения в муниципальном образовании (в том числе с применением электронного моделирования аварийных ситуаций) с учетом положений, предусмотренных </a:t>
                      </a:r>
                      <a:r>
                        <a:rPr lang="ru-RU" sz="1050" b="1" u="sng" kern="1200" dirty="0">
                          <a:solidFill>
                            <a:srgbClr val="0070C0"/>
                          </a:solidFill>
                          <a:latin typeface="Arial" panose="020B0604020202020204" pitchFamily="34" charset="0"/>
                          <a:ea typeface="+mn-ea"/>
                          <a:cs typeface="Arial" panose="020B0604020202020204" pitchFamily="34" charset="0"/>
                        </a:rPr>
                        <a:t>пунктом 1 части 3 статьи 20 </a:t>
                      </a:r>
                      <a:r>
                        <a:rPr lang="ru-RU" sz="1050" b="1" kern="1200" dirty="0">
                          <a:solidFill>
                            <a:srgbClr val="162046"/>
                          </a:solidFill>
                          <a:latin typeface="Arial" panose="020B0604020202020204" pitchFamily="34" charset="0"/>
                          <a:ea typeface="+mn-ea"/>
                          <a:cs typeface="Arial" panose="020B0604020202020204" pitchFamily="34" charset="0"/>
                        </a:rPr>
                        <a:t>настоящего Федерального закона;</a:t>
                      </a:r>
                    </a:p>
                    <a:p>
                      <a:pPr algn="just">
                        <a:lnSpc>
                          <a:spcPct val="100000"/>
                        </a:lnSpc>
                        <a:spcBef>
                          <a:spcPts val="0"/>
                        </a:spcBef>
                      </a:pPr>
                      <a:r>
                        <a:rPr lang="ru-RU" sz="1050" b="1" kern="1200" dirty="0">
                          <a:solidFill>
                            <a:srgbClr val="162046"/>
                          </a:solidFill>
                          <a:latin typeface="Arial" panose="020B0604020202020204" pitchFamily="34" charset="0"/>
                          <a:ea typeface="+mn-ea"/>
                          <a:cs typeface="Arial" panose="020B0604020202020204" pitchFamily="34" charset="0"/>
                        </a:rPr>
                        <a:t>9.3) согласование порядков (планов) действий по ликвидации последствий аварийных ситуаций в сфере теплоснабжения теплоснабжающих организаций, теплосетевых организаций и владельцев тепловых сетей, не являющихся теплосетевыми организациями;</a:t>
                      </a:r>
                    </a:p>
                  </a:txBody>
                  <a:tcPr/>
                </a:tc>
                <a:extLst>
                  <a:ext uri="{0D108BD9-81ED-4DB2-BD59-A6C34878D82A}">
                    <a16:rowId xmlns:a16="http://schemas.microsoft.com/office/drawing/2014/main" val="2919802176"/>
                  </a:ext>
                </a:extLst>
              </a:tr>
            </a:tbl>
          </a:graphicData>
        </a:graphic>
      </p:graphicFrame>
    </p:spTree>
    <p:extLst>
      <p:ext uri="{BB962C8B-B14F-4D97-AF65-F5344CB8AC3E}">
        <p14:creationId xmlns:p14="http://schemas.microsoft.com/office/powerpoint/2010/main" val="2651428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1898E-8DA9-1E2F-699F-3E5A2FF3B8A4}"/>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07E85D96-4D9F-2C1E-1722-891508FFF3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64" y="-2607"/>
            <a:ext cx="12192000" cy="6860607"/>
          </a:xfrm>
          <a:prstGeom prst="rect">
            <a:avLst/>
          </a:prstGeom>
        </p:spPr>
      </p:pic>
      <p:pic>
        <p:nvPicPr>
          <p:cNvPr id="7" name="Рисунок 6">
            <a:extLst>
              <a:ext uri="{FF2B5EF4-FFF2-40B4-BE49-F238E27FC236}">
                <a16:creationId xmlns:a16="http://schemas.microsoft.com/office/drawing/2014/main" id="{260D1EB0-53B5-E071-8B60-107D07C869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4335" y="0"/>
            <a:ext cx="3022801" cy="6858000"/>
          </a:xfrm>
          <a:prstGeom prst="rect">
            <a:avLst/>
          </a:prstGeom>
        </p:spPr>
      </p:pic>
      <p:sp>
        <p:nvSpPr>
          <p:cNvPr id="9" name="Подзаголовок 2">
            <a:extLst>
              <a:ext uri="{FF2B5EF4-FFF2-40B4-BE49-F238E27FC236}">
                <a16:creationId xmlns:a16="http://schemas.microsoft.com/office/drawing/2014/main" id="{C75D1876-0323-817A-B40D-76B2675A8CB0}"/>
              </a:ext>
            </a:extLst>
          </p:cNvPr>
          <p:cNvSpPr txBox="1">
            <a:spLocks/>
          </p:cNvSpPr>
          <p:nvPr/>
        </p:nvSpPr>
        <p:spPr>
          <a:xfrm>
            <a:off x="11500338" y="6306328"/>
            <a:ext cx="646798" cy="4461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38</a:t>
            </a:r>
          </a:p>
        </p:txBody>
      </p:sp>
      <p:sp>
        <p:nvSpPr>
          <p:cNvPr id="2" name="Заголовок 1">
            <a:extLst>
              <a:ext uri="{FF2B5EF4-FFF2-40B4-BE49-F238E27FC236}">
                <a16:creationId xmlns:a16="http://schemas.microsoft.com/office/drawing/2014/main" id="{217004F4-1E8E-4F63-F90D-23A9B3090C10}"/>
              </a:ext>
            </a:extLst>
          </p:cNvPr>
          <p:cNvSpPr>
            <a:spLocks noGrp="1"/>
          </p:cNvSpPr>
          <p:nvPr>
            <p:ph type="ctrTitle"/>
          </p:nvPr>
        </p:nvSpPr>
        <p:spPr>
          <a:xfrm>
            <a:off x="297180" y="228599"/>
            <a:ext cx="8905814" cy="1088924"/>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Федеральный закон от 27.07.2010 № 190-ФЗ</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(ред. от 08.08.2024) «О теплоснабжении»</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(с изм. и доп., вступ. в силу с 01.03.2025)</a:t>
            </a:r>
          </a:p>
        </p:txBody>
      </p:sp>
      <p:sp>
        <p:nvSpPr>
          <p:cNvPr id="6" name="TextBox 5">
            <a:extLst>
              <a:ext uri="{FF2B5EF4-FFF2-40B4-BE49-F238E27FC236}">
                <a16:creationId xmlns:a16="http://schemas.microsoft.com/office/drawing/2014/main" id="{C1809187-B0C8-7F35-73AF-47065F5D923E}"/>
              </a:ext>
            </a:extLst>
          </p:cNvPr>
          <p:cNvSpPr txBox="1"/>
          <p:nvPr/>
        </p:nvSpPr>
        <p:spPr>
          <a:xfrm>
            <a:off x="511277" y="1617222"/>
            <a:ext cx="8426246" cy="4824462"/>
          </a:xfrm>
          <a:prstGeom prst="rect">
            <a:avLst/>
          </a:prstGeom>
          <a:noFill/>
        </p:spPr>
        <p:txBody>
          <a:bodyPr wrap="square">
            <a:spAutoFit/>
          </a:bodyPr>
          <a:lstStyle/>
          <a:p>
            <a:pPr algn="just">
              <a:lnSpc>
                <a:spcPct val="130000"/>
              </a:lnSpc>
            </a:pPr>
            <a:r>
              <a:rPr lang="ru-RU" sz="1400" dirty="0">
                <a:solidFill>
                  <a:srgbClr val="162046"/>
                </a:solidFill>
                <a:latin typeface="Arial" panose="020B0604020202020204" pitchFamily="34" charset="0"/>
                <a:cs typeface="Arial" panose="020B0604020202020204" pitchFamily="34" charset="0"/>
              </a:rPr>
              <a:t>Федеральный закон теперь устанавливает требования в том числе для </a:t>
            </a:r>
            <a:r>
              <a:rPr lang="ru-RU" sz="1400" b="1" dirty="0">
                <a:solidFill>
                  <a:srgbClr val="162046"/>
                </a:solidFill>
                <a:latin typeface="Arial" panose="020B0604020202020204" pitchFamily="34" charset="0"/>
                <a:cs typeface="Arial" panose="020B0604020202020204" pitchFamily="34" charset="0"/>
              </a:rPr>
              <a:t>владельцев  тепловых сетей, не являющихся теплосетевыми организациями </a:t>
            </a:r>
            <a:r>
              <a:rPr lang="ru-RU" sz="1400" dirty="0">
                <a:solidFill>
                  <a:srgbClr val="162046"/>
                </a:solidFill>
                <a:latin typeface="Arial" panose="020B0604020202020204" pitchFamily="34" charset="0"/>
                <a:cs typeface="Arial" panose="020B0604020202020204" pitchFamily="34" charset="0"/>
              </a:rPr>
              <a:t>(статья 1).</a:t>
            </a:r>
          </a:p>
          <a:p>
            <a:pPr algn="just">
              <a:lnSpc>
                <a:spcPct val="130000"/>
              </a:lnSpc>
            </a:pPr>
            <a:endParaRPr lang="ru-RU" sz="1400" dirty="0">
              <a:solidFill>
                <a:srgbClr val="162046"/>
              </a:solidFill>
              <a:latin typeface="Arial" panose="020B0604020202020204" pitchFamily="34" charset="0"/>
              <a:cs typeface="Arial" panose="020B0604020202020204" pitchFamily="34" charset="0"/>
            </a:endParaRPr>
          </a:p>
          <a:p>
            <a:pPr algn="just">
              <a:lnSpc>
                <a:spcPct val="130000"/>
              </a:lnSpc>
            </a:pPr>
            <a:r>
              <a:rPr lang="ru-RU" sz="1400" b="1" dirty="0">
                <a:solidFill>
                  <a:srgbClr val="162046"/>
                </a:solidFill>
                <a:latin typeface="Arial" panose="020B0604020202020204" pitchFamily="34" charset="0"/>
                <a:cs typeface="Arial" panose="020B0604020202020204" pitchFamily="34" charset="0"/>
              </a:rPr>
              <a:t>Статья 20. </a:t>
            </a:r>
            <a:r>
              <a:rPr lang="ru-RU" sz="1400" dirty="0">
                <a:solidFill>
                  <a:srgbClr val="162046"/>
                </a:solidFill>
                <a:latin typeface="Arial" panose="020B0604020202020204" pitchFamily="34" charset="0"/>
                <a:cs typeface="Arial" panose="020B0604020202020204" pitchFamily="34" charset="0"/>
              </a:rPr>
              <a:t>Готовность к отопительному периоду с 01.03.2025</a:t>
            </a:r>
          </a:p>
          <a:p>
            <a:pPr algn="just">
              <a:lnSpc>
                <a:spcPct val="130000"/>
              </a:lnSpc>
            </a:pPr>
            <a:endParaRPr lang="ru-RU" sz="1400" dirty="0">
              <a:solidFill>
                <a:srgbClr val="162046"/>
              </a:solidFill>
              <a:latin typeface="Arial" panose="020B0604020202020204" pitchFamily="34" charset="0"/>
              <a:cs typeface="Arial" panose="020B0604020202020204" pitchFamily="34" charset="0"/>
            </a:endParaRPr>
          </a:p>
          <a:p>
            <a:pPr algn="just">
              <a:lnSpc>
                <a:spcPct val="130000"/>
              </a:lnSpc>
            </a:pPr>
            <a:r>
              <a:rPr lang="ru-RU" sz="1400" b="1" dirty="0">
                <a:solidFill>
                  <a:srgbClr val="162046"/>
                </a:solidFill>
                <a:latin typeface="Arial" panose="020B0604020202020204" pitchFamily="34" charset="0"/>
                <a:cs typeface="Arial" panose="020B0604020202020204" pitchFamily="34" charset="0"/>
              </a:rPr>
              <a:t>1.</a:t>
            </a:r>
            <a:r>
              <a:rPr lang="ru-RU" sz="1400" dirty="0">
                <a:solidFill>
                  <a:srgbClr val="162046"/>
                </a:solidFill>
                <a:latin typeface="Arial" panose="020B0604020202020204" pitchFamily="34" charset="0"/>
                <a:cs typeface="Arial" panose="020B0604020202020204" pitchFamily="34" charset="0"/>
              </a:rPr>
              <a:t> Готовность к отопительному периоду должна быть обеспечена:</a:t>
            </a:r>
          </a:p>
          <a:p>
            <a:pPr algn="just">
              <a:lnSpc>
                <a:spcPct val="130000"/>
              </a:lnSpc>
            </a:pPr>
            <a:r>
              <a:rPr lang="ru-RU" sz="1400" dirty="0">
                <a:solidFill>
                  <a:srgbClr val="162046"/>
                </a:solidFill>
                <a:latin typeface="Arial" panose="020B0604020202020204" pitchFamily="34" charset="0"/>
                <a:cs typeface="Arial" panose="020B0604020202020204" pitchFamily="34" charset="0"/>
              </a:rPr>
              <a:t>1) муниципальными образованиями;</a:t>
            </a:r>
          </a:p>
          <a:p>
            <a:pPr algn="just">
              <a:lnSpc>
                <a:spcPct val="130000"/>
              </a:lnSpc>
            </a:pPr>
            <a:r>
              <a:rPr lang="ru-RU" sz="1400" dirty="0">
                <a:solidFill>
                  <a:srgbClr val="162046"/>
                </a:solidFill>
                <a:latin typeface="Arial" panose="020B0604020202020204" pitchFamily="34" charset="0"/>
                <a:cs typeface="Arial" panose="020B0604020202020204" pitchFamily="34" charset="0"/>
              </a:rPr>
              <a:t>2) теплоснабжающими организациями и теплосетевыми организациями;</a:t>
            </a:r>
          </a:p>
          <a:p>
            <a:pPr algn="just">
              <a:lnSpc>
                <a:spcPct val="130000"/>
              </a:lnSpc>
            </a:pPr>
            <a:r>
              <a:rPr lang="ru-RU" sz="1400" b="1" dirty="0">
                <a:solidFill>
                  <a:srgbClr val="162046"/>
                </a:solidFill>
                <a:latin typeface="Arial" panose="020B0604020202020204" pitchFamily="34" charset="0"/>
                <a:cs typeface="Arial" panose="020B0604020202020204" pitchFamily="34" charset="0"/>
              </a:rPr>
              <a:t>3) потребителями тепловой энергии, теплопотребляющие установки которых подключены (технологически присоединены) к системе теплоснабжения и …;</a:t>
            </a:r>
          </a:p>
          <a:p>
            <a:pPr algn="just">
              <a:lnSpc>
                <a:spcPct val="130000"/>
              </a:lnSpc>
            </a:pPr>
            <a:r>
              <a:rPr lang="ru-RU" sz="1400" b="1" dirty="0">
                <a:solidFill>
                  <a:srgbClr val="162046"/>
                </a:solidFill>
                <a:latin typeface="Arial" panose="020B0604020202020204" pitchFamily="34" charset="0"/>
                <a:cs typeface="Arial" panose="020B0604020202020204" pitchFamily="34" charset="0"/>
              </a:rPr>
              <a:t>4) управляющей организацией, а также ТСЖ, ЖК, ЖСК или иным специализированным потребительским кооперативом при условии осуществления ими деятельности по управлению многоквартирными домами;</a:t>
            </a:r>
          </a:p>
          <a:p>
            <a:pPr algn="just">
              <a:lnSpc>
                <a:spcPct val="130000"/>
              </a:lnSpc>
            </a:pPr>
            <a:r>
              <a:rPr lang="ru-RU" sz="1400" b="1" dirty="0">
                <a:solidFill>
                  <a:srgbClr val="162046"/>
                </a:solidFill>
                <a:latin typeface="Arial" panose="020B0604020202020204" pitchFamily="34" charset="0"/>
                <a:cs typeface="Arial" panose="020B0604020202020204" pitchFamily="34" charset="0"/>
              </a:rPr>
              <a:t>5) лицами, с которыми в соответствии с частью 1 статьи 164 Жилищного кодекса Российской Федерации собственниками помещений в многоквартирном доме заключены договоры оказания услуг по содержанию …;</a:t>
            </a:r>
          </a:p>
          <a:p>
            <a:pPr algn="just">
              <a:lnSpc>
                <a:spcPct val="130000"/>
              </a:lnSpc>
            </a:pPr>
            <a:r>
              <a:rPr lang="ru-RU" sz="1400" b="1" dirty="0">
                <a:solidFill>
                  <a:srgbClr val="162046"/>
                </a:solidFill>
                <a:latin typeface="Arial" panose="020B0604020202020204" pitchFamily="34" charset="0"/>
                <a:cs typeface="Arial" panose="020B0604020202020204" pitchFamily="34" charset="0"/>
              </a:rPr>
              <a:t>6) владельцами тепловых сетей, не являющимися теплосетевыми организациями.</a:t>
            </a:r>
          </a:p>
        </p:txBody>
      </p:sp>
    </p:spTree>
    <p:extLst>
      <p:ext uri="{BB962C8B-B14F-4D97-AF65-F5344CB8AC3E}">
        <p14:creationId xmlns:p14="http://schemas.microsoft.com/office/powerpoint/2010/main" val="691349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B2044-E48B-A268-0911-DD9F0A27819D}"/>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7B10C764-FC14-9BE1-2E2A-8A49229E92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64" y="-2607"/>
            <a:ext cx="12192000" cy="6860607"/>
          </a:xfrm>
          <a:prstGeom prst="rect">
            <a:avLst/>
          </a:prstGeom>
        </p:spPr>
      </p:pic>
      <p:pic>
        <p:nvPicPr>
          <p:cNvPr id="7" name="Рисунок 6">
            <a:extLst>
              <a:ext uri="{FF2B5EF4-FFF2-40B4-BE49-F238E27FC236}">
                <a16:creationId xmlns:a16="http://schemas.microsoft.com/office/drawing/2014/main" id="{5BF29A9E-5E1E-562B-7E3A-D1FB0C06B3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6516" y="-2607"/>
            <a:ext cx="3150618" cy="6858000"/>
          </a:xfrm>
          <a:prstGeom prst="rect">
            <a:avLst/>
          </a:prstGeom>
        </p:spPr>
      </p:pic>
      <p:sp>
        <p:nvSpPr>
          <p:cNvPr id="9" name="Подзаголовок 2">
            <a:extLst>
              <a:ext uri="{FF2B5EF4-FFF2-40B4-BE49-F238E27FC236}">
                <a16:creationId xmlns:a16="http://schemas.microsoft.com/office/drawing/2014/main" id="{90EC0E83-24F8-DBFF-D207-AB9F72B28701}"/>
              </a:ext>
            </a:extLst>
          </p:cNvPr>
          <p:cNvSpPr txBox="1">
            <a:spLocks/>
          </p:cNvSpPr>
          <p:nvPr/>
        </p:nvSpPr>
        <p:spPr>
          <a:xfrm>
            <a:off x="11552904" y="6306328"/>
            <a:ext cx="594232" cy="4461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39</a:t>
            </a:r>
          </a:p>
        </p:txBody>
      </p:sp>
      <p:sp>
        <p:nvSpPr>
          <p:cNvPr id="2" name="Заголовок 1">
            <a:extLst>
              <a:ext uri="{FF2B5EF4-FFF2-40B4-BE49-F238E27FC236}">
                <a16:creationId xmlns:a16="http://schemas.microsoft.com/office/drawing/2014/main" id="{F7D3A7E5-1651-1041-D8CA-B09E003F20FD}"/>
              </a:ext>
            </a:extLst>
          </p:cNvPr>
          <p:cNvSpPr>
            <a:spLocks noGrp="1"/>
          </p:cNvSpPr>
          <p:nvPr>
            <p:ph type="ctrTitle"/>
          </p:nvPr>
        </p:nvSpPr>
        <p:spPr>
          <a:xfrm>
            <a:off x="491613" y="1"/>
            <a:ext cx="9104672" cy="668594"/>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Федеральный закон от 27.07.2010 № 190-ФЗ (ред. от 08.08.2024) «О теплоснабжении» (с изм. и доп., вступ. в силу с 01.03.2025)</a:t>
            </a:r>
          </a:p>
        </p:txBody>
      </p:sp>
      <p:graphicFrame>
        <p:nvGraphicFramePr>
          <p:cNvPr id="3" name="Таблица 2">
            <a:extLst>
              <a:ext uri="{FF2B5EF4-FFF2-40B4-BE49-F238E27FC236}">
                <a16:creationId xmlns:a16="http://schemas.microsoft.com/office/drawing/2014/main" id="{43B85E4A-8426-30ED-F055-4A4298802DDF}"/>
              </a:ext>
            </a:extLst>
          </p:cNvPr>
          <p:cNvGraphicFramePr>
            <a:graphicFrameLocks noGrp="1"/>
          </p:cNvGraphicFramePr>
          <p:nvPr>
            <p:extLst>
              <p:ext uri="{D42A27DB-BD31-4B8C-83A1-F6EECF244321}">
                <p14:modId xmlns:p14="http://schemas.microsoft.com/office/powerpoint/2010/main" val="3720444257"/>
              </p:ext>
            </p:extLst>
          </p:nvPr>
        </p:nvGraphicFramePr>
        <p:xfrm>
          <a:off x="147484" y="668596"/>
          <a:ext cx="8721213" cy="5300047"/>
        </p:xfrm>
        <a:graphic>
          <a:graphicData uri="http://schemas.openxmlformats.org/drawingml/2006/table">
            <a:tbl>
              <a:tblPr firstRow="1" bandRow="1">
                <a:tableStyleId>{5C22544A-7EE6-4342-B048-85BDC9FD1C3A}</a:tableStyleId>
              </a:tblPr>
              <a:tblGrid>
                <a:gridCol w="3492485">
                  <a:extLst>
                    <a:ext uri="{9D8B030D-6E8A-4147-A177-3AD203B41FA5}">
                      <a16:colId xmlns:a16="http://schemas.microsoft.com/office/drawing/2014/main" val="969480687"/>
                    </a:ext>
                  </a:extLst>
                </a:gridCol>
                <a:gridCol w="5228728">
                  <a:extLst>
                    <a:ext uri="{9D8B030D-6E8A-4147-A177-3AD203B41FA5}">
                      <a16:colId xmlns:a16="http://schemas.microsoft.com/office/drawing/2014/main" val="298806017"/>
                    </a:ext>
                  </a:extLst>
                </a:gridCol>
              </a:tblGrid>
              <a:tr h="1942163">
                <a:tc>
                  <a:txBody>
                    <a:bodyPr/>
                    <a:lstStyle/>
                    <a:p>
                      <a:pPr marL="0" algn="just" defTabSz="914400" rtl="0" eaLnBrk="1" latinLnBrk="0" hangingPunct="1"/>
                      <a:r>
                        <a:rPr lang="ru-RU" sz="1200" kern="1200" dirty="0">
                          <a:solidFill>
                            <a:schemeClr val="bg1"/>
                          </a:solidFill>
                          <a:latin typeface="Arial" panose="020B0604020202020204" pitchFamily="34" charset="0"/>
                          <a:ea typeface="+mn-ea"/>
                          <a:cs typeface="Arial" panose="020B0604020202020204" pitchFamily="34" charset="0"/>
                        </a:rPr>
                        <a:t>Глава 5. Обеспечение надежности и безопасности теплоснабжения</a:t>
                      </a:r>
                    </a:p>
                    <a:p>
                      <a:pPr marL="0" algn="just" defTabSz="914400" rtl="0" eaLnBrk="1" latinLnBrk="0" hangingPunct="1"/>
                      <a:r>
                        <a:rPr lang="ru-RU" sz="1200" kern="1200" dirty="0">
                          <a:solidFill>
                            <a:schemeClr val="bg1"/>
                          </a:solidFill>
                          <a:latin typeface="Arial" panose="020B0604020202020204" pitchFamily="34" charset="0"/>
                          <a:ea typeface="+mn-ea"/>
                          <a:cs typeface="Arial" panose="020B0604020202020204" pitchFamily="34" charset="0"/>
                        </a:rPr>
                        <a:t>Статья 23. Организация развития систем теплоснабжения поселений, муниципальных округов, городских округов</a:t>
                      </a:r>
                    </a:p>
                  </a:txBody>
                  <a:tcPr/>
                </a:tc>
                <a:tc>
                  <a:txBody>
                    <a:bodyPr/>
                    <a:lstStyle/>
                    <a:p>
                      <a:pPr marL="0" algn="just" defTabSz="914400" rtl="0" eaLnBrk="1" latinLnBrk="0" hangingPunct="1"/>
                      <a:r>
                        <a:rPr lang="ru-RU" sz="1200" kern="1200" dirty="0">
                          <a:solidFill>
                            <a:schemeClr val="bg1"/>
                          </a:solidFill>
                          <a:latin typeface="Arial" panose="020B0604020202020204" pitchFamily="34" charset="0"/>
                          <a:ea typeface="+mn-ea"/>
                          <a:cs typeface="Arial" panose="020B0604020202020204" pitchFamily="34" charset="0"/>
                        </a:rPr>
                        <a:t>Глава 5. Обеспечение надежности и безопасности теплоснабжения</a:t>
                      </a:r>
                    </a:p>
                    <a:p>
                      <a:pPr marL="0" algn="just" defTabSz="914400" rtl="0" eaLnBrk="1" latinLnBrk="0" hangingPunct="1"/>
                      <a:r>
                        <a:rPr lang="ru-RU" sz="1200" kern="1200" dirty="0">
                          <a:solidFill>
                            <a:schemeClr val="bg1"/>
                          </a:solidFill>
                          <a:latin typeface="Arial" panose="020B0604020202020204" pitchFamily="34" charset="0"/>
                          <a:ea typeface="+mn-ea"/>
                          <a:cs typeface="Arial" panose="020B0604020202020204" pitchFamily="34" charset="0"/>
                        </a:rPr>
                        <a:t>Статья 23. Организация развития систем теплоснабжения поселений, муниципальных округов, городских округов, городов федерального значения</a:t>
                      </a:r>
                    </a:p>
                  </a:txBody>
                  <a:tcPr/>
                </a:tc>
                <a:extLst>
                  <a:ext uri="{0D108BD9-81ED-4DB2-BD59-A6C34878D82A}">
                    <a16:rowId xmlns:a16="http://schemas.microsoft.com/office/drawing/2014/main" val="3660664956"/>
                  </a:ext>
                </a:extLst>
              </a:tr>
              <a:tr h="1587615">
                <a:tc>
                  <a:txBody>
                    <a:bodyPr/>
                    <a:lstStyle/>
                    <a:p>
                      <a:pPr marL="0" algn="just" defTabSz="914400" rtl="0" eaLnBrk="1" latinLnBrk="0" hangingPunct="1"/>
                      <a:r>
                        <a:rPr lang="ru-RU" sz="1200" kern="1200" dirty="0">
                          <a:solidFill>
                            <a:srgbClr val="162046"/>
                          </a:solidFill>
                          <a:latin typeface="Arial" panose="020B0604020202020204" pitchFamily="34" charset="0"/>
                          <a:ea typeface="+mn-ea"/>
                          <a:cs typeface="Arial" panose="020B0604020202020204" pitchFamily="34" charset="0"/>
                        </a:rPr>
                        <a:t>Статья 23. Организация развития систем теплоснабжения поселений, муниципальных округов, городских округов</a:t>
                      </a:r>
                    </a:p>
                  </a:txBody>
                  <a:tcPr/>
                </a:tc>
                <a:tc>
                  <a:txBody>
                    <a:bodyPr/>
                    <a:lstStyle/>
                    <a:p>
                      <a:pPr marL="0" algn="just" defTabSz="914400" rtl="0" eaLnBrk="1" latinLnBrk="0" hangingPunct="1"/>
                      <a:r>
                        <a:rPr lang="ru-RU" sz="1200" kern="1200" dirty="0">
                          <a:solidFill>
                            <a:srgbClr val="162046"/>
                          </a:solidFill>
                          <a:latin typeface="Arial" panose="020B0604020202020204" pitchFamily="34" charset="0"/>
                          <a:ea typeface="+mn-ea"/>
                          <a:cs typeface="Arial" panose="020B0604020202020204" pitchFamily="34" charset="0"/>
                        </a:rPr>
                        <a:t>Статья 23. Организация развития систем теплоснабжения поселений, муниципальных округов, городских округов, городов федерального значения</a:t>
                      </a:r>
                    </a:p>
                  </a:txBody>
                  <a:tcPr/>
                </a:tc>
                <a:extLst>
                  <a:ext uri="{0D108BD9-81ED-4DB2-BD59-A6C34878D82A}">
                    <a16:rowId xmlns:a16="http://schemas.microsoft.com/office/drawing/2014/main" val="2918786047"/>
                  </a:ext>
                </a:extLst>
              </a:tr>
              <a:tr h="1770269">
                <a:tc>
                  <a:txBody>
                    <a:bodyPr/>
                    <a:lstStyle/>
                    <a:p>
                      <a:pPr marL="0" algn="just" defTabSz="914400" rtl="0" eaLnBrk="1" latinLnBrk="0" hangingPunct="1"/>
                      <a:r>
                        <a:rPr lang="ru-RU" sz="1200" kern="1200" dirty="0">
                          <a:solidFill>
                            <a:srgbClr val="162046"/>
                          </a:solidFill>
                          <a:latin typeface="Arial" panose="020B0604020202020204" pitchFamily="34" charset="0"/>
                          <a:ea typeface="+mn-ea"/>
                          <a:cs typeface="Arial" panose="020B0604020202020204" pitchFamily="34" charset="0"/>
                        </a:rPr>
                        <a:t>&lt;фрагмент не существовал&gt;</a:t>
                      </a:r>
                    </a:p>
                  </a:txBody>
                  <a:tcPr/>
                </a:tc>
                <a:tc>
                  <a:txBody>
                    <a:bodyPr/>
                    <a:lstStyle/>
                    <a:p>
                      <a:pPr marL="0" algn="just" defTabSz="914400" rtl="0" eaLnBrk="1" latinLnBrk="0" hangingPunct="1"/>
                      <a:r>
                        <a:rPr lang="ru-RU" sz="1200" kern="1200" dirty="0">
                          <a:solidFill>
                            <a:srgbClr val="162046"/>
                          </a:solidFill>
                          <a:latin typeface="Arial" panose="020B0604020202020204" pitchFamily="34" charset="0"/>
                          <a:ea typeface="+mn-ea"/>
                          <a:cs typeface="Arial" panose="020B0604020202020204" pitchFamily="34" charset="0"/>
                        </a:rPr>
                        <a:t>7.2) оценку надежности теплоснабжения и предложения, предусматривающие повышение надежности теплоснабжения, в том числе мероприятия по резервированию систем теплоснабжения в случаях, установленных требованиями к схемам теплоснабжения, порядку их разработки, утверждения и актуализации;</a:t>
                      </a:r>
                    </a:p>
                  </a:txBody>
                  <a:tcPr/>
                </a:tc>
                <a:extLst>
                  <a:ext uri="{0D108BD9-81ED-4DB2-BD59-A6C34878D82A}">
                    <a16:rowId xmlns:a16="http://schemas.microsoft.com/office/drawing/2014/main" val="1960452804"/>
                  </a:ext>
                </a:extLst>
              </a:tr>
            </a:tbl>
          </a:graphicData>
        </a:graphic>
      </p:graphicFrame>
    </p:spTree>
    <p:extLst>
      <p:ext uri="{BB962C8B-B14F-4D97-AF65-F5344CB8AC3E}">
        <p14:creationId xmlns:p14="http://schemas.microsoft.com/office/powerpoint/2010/main" val="4621248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614AC-18C5-BB8A-0030-1D673C7855E5}"/>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77EC3964-76FC-7E36-449E-28C9FAA3FA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64" y="-2607"/>
            <a:ext cx="12192000" cy="6860607"/>
          </a:xfrm>
          <a:prstGeom prst="rect">
            <a:avLst/>
          </a:prstGeom>
        </p:spPr>
      </p:pic>
      <p:pic>
        <p:nvPicPr>
          <p:cNvPr id="7" name="Рисунок 6">
            <a:extLst>
              <a:ext uri="{FF2B5EF4-FFF2-40B4-BE49-F238E27FC236}">
                <a16:creationId xmlns:a16="http://schemas.microsoft.com/office/drawing/2014/main" id="{471A4C25-CB9D-1B6F-36D7-2D79D57E12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6452" y="-2607"/>
            <a:ext cx="2605548" cy="6858000"/>
          </a:xfrm>
          <a:prstGeom prst="rect">
            <a:avLst/>
          </a:prstGeom>
        </p:spPr>
      </p:pic>
      <p:sp>
        <p:nvSpPr>
          <p:cNvPr id="9" name="Подзаголовок 2">
            <a:extLst>
              <a:ext uri="{FF2B5EF4-FFF2-40B4-BE49-F238E27FC236}">
                <a16:creationId xmlns:a16="http://schemas.microsoft.com/office/drawing/2014/main" id="{B648C194-B97A-5A74-A419-A498282B5E41}"/>
              </a:ext>
            </a:extLst>
          </p:cNvPr>
          <p:cNvSpPr txBox="1">
            <a:spLocks/>
          </p:cNvSpPr>
          <p:nvPr/>
        </p:nvSpPr>
        <p:spPr>
          <a:xfrm>
            <a:off x="11720052" y="6306328"/>
            <a:ext cx="471948" cy="4461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40</a:t>
            </a:r>
          </a:p>
        </p:txBody>
      </p:sp>
      <p:sp>
        <p:nvSpPr>
          <p:cNvPr id="2" name="Заголовок 1">
            <a:extLst>
              <a:ext uri="{FF2B5EF4-FFF2-40B4-BE49-F238E27FC236}">
                <a16:creationId xmlns:a16="http://schemas.microsoft.com/office/drawing/2014/main" id="{902B4C75-CA20-BFE9-41B5-02007E449F11}"/>
              </a:ext>
            </a:extLst>
          </p:cNvPr>
          <p:cNvSpPr>
            <a:spLocks noGrp="1"/>
          </p:cNvSpPr>
          <p:nvPr>
            <p:ph type="ctrTitle"/>
          </p:nvPr>
        </p:nvSpPr>
        <p:spPr>
          <a:xfrm>
            <a:off x="297180" y="228599"/>
            <a:ext cx="6728191" cy="782515"/>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Федеральный закон от 27.07.2010 N 190-ФЗ</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(ред. от 08.08.2024) «О теплоснабжении»</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(с изм. и доп., вступ. в силу с 01.03.2025)</a:t>
            </a:r>
          </a:p>
        </p:txBody>
      </p:sp>
      <p:graphicFrame>
        <p:nvGraphicFramePr>
          <p:cNvPr id="3" name="Таблица 2">
            <a:extLst>
              <a:ext uri="{FF2B5EF4-FFF2-40B4-BE49-F238E27FC236}">
                <a16:creationId xmlns:a16="http://schemas.microsoft.com/office/drawing/2014/main" id="{6B2F97D4-0668-9105-072A-8E68D79D981B}"/>
              </a:ext>
            </a:extLst>
          </p:cNvPr>
          <p:cNvGraphicFramePr>
            <a:graphicFrameLocks noGrp="1"/>
          </p:cNvGraphicFramePr>
          <p:nvPr>
            <p:extLst>
              <p:ext uri="{D42A27DB-BD31-4B8C-83A1-F6EECF244321}">
                <p14:modId xmlns:p14="http://schemas.microsoft.com/office/powerpoint/2010/main" val="3629926354"/>
              </p:ext>
            </p:extLst>
          </p:nvPr>
        </p:nvGraphicFramePr>
        <p:xfrm>
          <a:off x="168908" y="1011113"/>
          <a:ext cx="9372680" cy="5923969"/>
        </p:xfrm>
        <a:graphic>
          <a:graphicData uri="http://schemas.openxmlformats.org/drawingml/2006/table">
            <a:tbl>
              <a:tblPr firstRow="1" bandRow="1">
                <a:tableStyleId>{5C22544A-7EE6-4342-B048-85BDC9FD1C3A}</a:tableStyleId>
              </a:tblPr>
              <a:tblGrid>
                <a:gridCol w="2515298">
                  <a:extLst>
                    <a:ext uri="{9D8B030D-6E8A-4147-A177-3AD203B41FA5}">
                      <a16:colId xmlns:a16="http://schemas.microsoft.com/office/drawing/2014/main" val="969480687"/>
                    </a:ext>
                  </a:extLst>
                </a:gridCol>
                <a:gridCol w="6857382">
                  <a:extLst>
                    <a:ext uri="{9D8B030D-6E8A-4147-A177-3AD203B41FA5}">
                      <a16:colId xmlns:a16="http://schemas.microsoft.com/office/drawing/2014/main" val="298806017"/>
                    </a:ext>
                  </a:extLst>
                </a:gridCol>
              </a:tblGrid>
              <a:tr h="641542">
                <a:tc>
                  <a:txBody>
                    <a:bodyPr/>
                    <a:lstStyle/>
                    <a:p>
                      <a:pPr marL="0" algn="ctr" defTabSz="914400" rtl="0" eaLnBrk="1" latinLnBrk="0" hangingPunct="1"/>
                      <a:r>
                        <a:rPr lang="ru-RU" sz="1400" kern="1200" dirty="0">
                          <a:solidFill>
                            <a:schemeClr val="bg1"/>
                          </a:solidFill>
                          <a:latin typeface="Arial" panose="020B0604020202020204" pitchFamily="34" charset="0"/>
                          <a:ea typeface="+mn-ea"/>
                          <a:cs typeface="Arial" panose="020B0604020202020204" pitchFamily="34" charset="0"/>
                        </a:rPr>
                        <a:t>Глава 7. Заключительные положения</a:t>
                      </a:r>
                    </a:p>
                    <a:p>
                      <a:pPr marL="0" algn="ctr" defTabSz="914400" rtl="0" eaLnBrk="1" latinLnBrk="0" hangingPunct="1"/>
                      <a:r>
                        <a:rPr lang="ru-RU" sz="1400" kern="1200" dirty="0">
                          <a:solidFill>
                            <a:schemeClr val="bg1"/>
                          </a:solidFill>
                          <a:latin typeface="Arial" panose="020B0604020202020204" pitchFamily="34" charset="0"/>
                          <a:ea typeface="+mn-ea"/>
                          <a:cs typeface="Arial" panose="020B0604020202020204" pitchFamily="34" charset="0"/>
                        </a:rPr>
                        <a:t>Статья 29. Заключительные положения</a:t>
                      </a:r>
                    </a:p>
                  </a:txBody>
                  <a:tcPr/>
                </a:tc>
                <a:tc>
                  <a:txBody>
                    <a:bodyPr/>
                    <a:lstStyle/>
                    <a:p>
                      <a:pPr marL="0" algn="ctr" defTabSz="914400" rtl="0" eaLnBrk="1" latinLnBrk="0" hangingPunct="1"/>
                      <a:r>
                        <a:rPr lang="ru-RU" sz="1400" kern="1200" dirty="0">
                          <a:solidFill>
                            <a:schemeClr val="bg1"/>
                          </a:solidFill>
                          <a:latin typeface="Arial" panose="020B0604020202020204" pitchFamily="34" charset="0"/>
                          <a:ea typeface="+mn-ea"/>
                          <a:cs typeface="Arial" panose="020B0604020202020204" pitchFamily="34" charset="0"/>
                        </a:rPr>
                        <a:t>Глава 7. Заключительные положения</a:t>
                      </a:r>
                    </a:p>
                    <a:p>
                      <a:pPr marL="0" algn="ctr" defTabSz="914400" rtl="0" eaLnBrk="1" latinLnBrk="0" hangingPunct="1"/>
                      <a:r>
                        <a:rPr lang="ru-RU" sz="1400" kern="1200" dirty="0">
                          <a:solidFill>
                            <a:schemeClr val="bg1"/>
                          </a:solidFill>
                          <a:latin typeface="Arial" panose="020B0604020202020204" pitchFamily="34" charset="0"/>
                          <a:ea typeface="+mn-ea"/>
                          <a:cs typeface="Arial" panose="020B0604020202020204" pitchFamily="34" charset="0"/>
                        </a:rPr>
                        <a:t>Статья 29. Заключительные положения</a:t>
                      </a:r>
                    </a:p>
                  </a:txBody>
                  <a:tcPr/>
                </a:tc>
                <a:extLst>
                  <a:ext uri="{0D108BD9-81ED-4DB2-BD59-A6C34878D82A}">
                    <a16:rowId xmlns:a16="http://schemas.microsoft.com/office/drawing/2014/main" val="3660664956"/>
                  </a:ext>
                </a:extLst>
              </a:tr>
              <a:tr h="4765729">
                <a:tc>
                  <a:txBody>
                    <a:bodyPr/>
                    <a:lstStyle/>
                    <a:p>
                      <a:pPr marL="0" algn="l" defTabSz="914400" rtl="0" eaLnBrk="1" latinLnBrk="0" hangingPunct="1"/>
                      <a:r>
                        <a:rPr lang="ru-RU" sz="1400" kern="1200" dirty="0">
                          <a:solidFill>
                            <a:srgbClr val="162046"/>
                          </a:solidFill>
                          <a:latin typeface="Arial" panose="020B0604020202020204" pitchFamily="34" charset="0"/>
                          <a:ea typeface="+mn-ea"/>
                          <a:cs typeface="Arial" panose="020B0604020202020204" pitchFamily="34" charset="0"/>
                        </a:rPr>
                        <a:t>&lt;фрагмент не существовал&gt;</a:t>
                      </a:r>
                    </a:p>
                  </a:txBody>
                  <a:tcPr/>
                </a:tc>
                <a:tc>
                  <a:txBody>
                    <a:bodyPr/>
                    <a:lstStyle/>
                    <a:p>
                      <a:pPr marL="0" algn="just" defTabSz="914400" rtl="0" eaLnBrk="1" latinLnBrk="0" hangingPunct="1"/>
                      <a:r>
                        <a:rPr lang="ru-RU" sz="1400" b="1" kern="1200" dirty="0">
                          <a:solidFill>
                            <a:srgbClr val="162046"/>
                          </a:solidFill>
                          <a:latin typeface="Arial" panose="020B0604020202020204" pitchFamily="34" charset="0"/>
                          <a:ea typeface="+mn-ea"/>
                          <a:cs typeface="Arial" panose="020B0604020202020204" pitchFamily="34" charset="0"/>
                        </a:rPr>
                        <a:t>10. В случае необеспечения критериев надежности теплоснабжения потребителей, установленных Правительством Российской Федерации, теплоснабжающие организации, теплосетевые организации обеспечивают достижение выполнения таких критериев в сроки, соответствующие срокам выполнения мероприятий, обеспечивающих повышение надежности теплоснабжения, в том числе мероприятий по резервированию систем теплоснабжения, предусмотренных схемами теплоснабжения или инвестиционными программами теплоснабжающей организации или теплосетевой организации, финансирование реализации которых предусмотрено за счет учтенных при установлении цен (тарифов) в сфере теплоснабжения собственных средств регулируемой организации, бюджетных кредитов, а также средств бюджетов субъектов Российской Федерации в случае, если по итогам анализа и оценки систем теплоснабжения поселений, муниципальных округов, городских округов, осуществляемых субъектами Российской Федерации в рамках определения системы мер по обеспечению надежности систем теплоснабжения поселений, муниципальных округов, городских округов, в порядке, установленном правилами организации теплоснабжения, резервируемые системы теплоснабжения соответствующего муниципального образования признаны малонадежными и (или) ненадежными.</a:t>
                      </a:r>
                    </a:p>
                  </a:txBody>
                  <a:tcPr/>
                </a:tc>
                <a:extLst>
                  <a:ext uri="{0D108BD9-81ED-4DB2-BD59-A6C34878D82A}">
                    <a16:rowId xmlns:a16="http://schemas.microsoft.com/office/drawing/2014/main" val="2918786047"/>
                  </a:ext>
                </a:extLst>
              </a:tr>
            </a:tbl>
          </a:graphicData>
        </a:graphic>
      </p:graphicFrame>
    </p:spTree>
    <p:extLst>
      <p:ext uri="{BB962C8B-B14F-4D97-AF65-F5344CB8AC3E}">
        <p14:creationId xmlns:p14="http://schemas.microsoft.com/office/powerpoint/2010/main" val="3243026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FDCBD-EA5F-7C95-F61F-2EEEBDCCC9C8}"/>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706803DB-1C06-6FEB-5E7D-4602146A5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436"/>
            <a:ext cx="12192000" cy="6860607"/>
          </a:xfrm>
          <a:prstGeom prst="rect">
            <a:avLst/>
          </a:prstGeom>
        </p:spPr>
      </p:pic>
      <p:pic>
        <p:nvPicPr>
          <p:cNvPr id="7" name="Рисунок 6">
            <a:extLst>
              <a:ext uri="{FF2B5EF4-FFF2-40B4-BE49-F238E27FC236}">
                <a16:creationId xmlns:a16="http://schemas.microsoft.com/office/drawing/2014/main" id="{4552F6BA-DE93-8B53-6719-699EEACC61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1884" y="-22436"/>
            <a:ext cx="3538014" cy="6939923"/>
          </a:xfrm>
          <a:prstGeom prst="rect">
            <a:avLst/>
          </a:prstGeom>
        </p:spPr>
      </p:pic>
      <p:sp>
        <p:nvSpPr>
          <p:cNvPr id="9" name="Подзаголовок 2">
            <a:extLst>
              <a:ext uri="{FF2B5EF4-FFF2-40B4-BE49-F238E27FC236}">
                <a16:creationId xmlns:a16="http://schemas.microsoft.com/office/drawing/2014/main" id="{AC520A34-4B30-E623-E379-DD3F0E6F000B}"/>
              </a:ext>
            </a:extLst>
          </p:cNvPr>
          <p:cNvSpPr txBox="1">
            <a:spLocks/>
          </p:cNvSpPr>
          <p:nvPr/>
        </p:nvSpPr>
        <p:spPr>
          <a:xfrm>
            <a:off x="11500338" y="6306328"/>
            <a:ext cx="691662" cy="4461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41</a:t>
            </a:r>
          </a:p>
        </p:txBody>
      </p:sp>
      <p:sp>
        <p:nvSpPr>
          <p:cNvPr id="2" name="Заголовок 1">
            <a:extLst>
              <a:ext uri="{FF2B5EF4-FFF2-40B4-BE49-F238E27FC236}">
                <a16:creationId xmlns:a16="http://schemas.microsoft.com/office/drawing/2014/main" id="{EDA9A963-370B-0C08-3379-10C6E6C2DDE0}"/>
              </a:ext>
            </a:extLst>
          </p:cNvPr>
          <p:cNvSpPr>
            <a:spLocks noGrp="1"/>
          </p:cNvSpPr>
          <p:nvPr>
            <p:ph type="ctrTitle"/>
          </p:nvPr>
        </p:nvSpPr>
        <p:spPr>
          <a:xfrm>
            <a:off x="297180" y="228599"/>
            <a:ext cx="6728191" cy="940778"/>
          </a:xfrm>
        </p:spPr>
        <p:txBody>
          <a:bodyPr>
            <a:noAutofit/>
          </a:bodyPr>
          <a:lstStyle/>
          <a:p>
            <a:r>
              <a:rPr lang="ru-RU" sz="3200" b="1" dirty="0">
                <a:solidFill>
                  <a:srgbClr val="0070C0"/>
                </a:solidFill>
                <a:latin typeface="PT Astra Serif" panose="020A0603040505020204" pitchFamily="18" charset="-52"/>
                <a:ea typeface="PT Astra Serif" panose="020A0603040505020204" pitchFamily="18" charset="-52"/>
              </a:rPr>
              <a:t>Основные положения </a:t>
            </a:r>
            <a:br>
              <a:rPr lang="ru-RU" sz="3200" b="1" dirty="0">
                <a:solidFill>
                  <a:srgbClr val="0070C0"/>
                </a:solidFill>
                <a:latin typeface="PT Astra Serif" panose="020A0603040505020204" pitchFamily="18" charset="-52"/>
                <a:ea typeface="PT Astra Serif" panose="020A0603040505020204" pitchFamily="18" charset="-52"/>
              </a:rPr>
            </a:br>
            <a:r>
              <a:rPr lang="ru-RU" sz="3200" b="1" dirty="0">
                <a:solidFill>
                  <a:srgbClr val="0070C0"/>
                </a:solidFill>
                <a:latin typeface="PT Astra Serif" panose="020A0603040505020204" pitchFamily="18" charset="-52"/>
                <a:ea typeface="PT Astra Serif" panose="020A0603040505020204" pitchFamily="18" charset="-52"/>
              </a:rPr>
              <a:t>в 170 ПП РФ по СРЖ</a:t>
            </a:r>
          </a:p>
        </p:txBody>
      </p:sp>
      <p:sp>
        <p:nvSpPr>
          <p:cNvPr id="6" name="TextBox 5">
            <a:extLst>
              <a:ext uri="{FF2B5EF4-FFF2-40B4-BE49-F238E27FC236}">
                <a16:creationId xmlns:a16="http://schemas.microsoft.com/office/drawing/2014/main" id="{2ADA35D8-FBD0-8FCC-306B-7F4A5E6569C4}"/>
              </a:ext>
            </a:extLst>
          </p:cNvPr>
          <p:cNvSpPr txBox="1"/>
          <p:nvPr/>
        </p:nvSpPr>
        <p:spPr>
          <a:xfrm>
            <a:off x="158262" y="1474236"/>
            <a:ext cx="8251247" cy="4832092"/>
          </a:xfrm>
          <a:prstGeom prst="rect">
            <a:avLst/>
          </a:prstGeom>
          <a:noFill/>
        </p:spPr>
        <p:txBody>
          <a:bodyPr wrap="square">
            <a:spAutoFit/>
          </a:bodyPr>
          <a:lstStyle/>
          <a:p>
            <a:pPr algn="just"/>
            <a:r>
              <a:rPr lang="ru-RU" sz="1400" b="1" dirty="0">
                <a:solidFill>
                  <a:srgbClr val="162046"/>
                </a:solidFill>
                <a:latin typeface="Arial" panose="020B0604020202020204" pitchFamily="34" charset="0"/>
                <a:cs typeface="Arial" panose="020B0604020202020204" pitchFamily="34" charset="0"/>
              </a:rPr>
              <a:t>Разделы 170 ПП РФ:</a:t>
            </a:r>
          </a:p>
          <a:p>
            <a:pPr algn="just"/>
            <a:endParaRPr lang="ru-RU" sz="1400" b="1" dirty="0">
              <a:solidFill>
                <a:srgbClr val="162046"/>
              </a:solidFill>
              <a:latin typeface="Arial" panose="020B0604020202020204" pitchFamily="34" charset="0"/>
              <a:cs typeface="Arial" panose="020B0604020202020204" pitchFamily="34" charset="0"/>
            </a:endParaRPr>
          </a:p>
          <a:p>
            <a:pPr algn="just"/>
            <a:r>
              <a:rPr lang="ru-RU" sz="1400" b="1" dirty="0">
                <a:solidFill>
                  <a:srgbClr val="162046"/>
                </a:solidFill>
                <a:latin typeface="Arial" panose="020B0604020202020204" pitchFamily="34" charset="0"/>
                <a:cs typeface="Arial" panose="020B0604020202020204" pitchFamily="34" charset="0"/>
              </a:rPr>
              <a:t>II. Организация технического обслуживания и текущего ремонта жилищного Фонда</a:t>
            </a:r>
          </a:p>
          <a:p>
            <a:pPr algn="just"/>
            <a:endParaRPr lang="ru-RU" sz="1400" b="1" dirty="0">
              <a:solidFill>
                <a:srgbClr val="162046"/>
              </a:solidFill>
              <a:latin typeface="Arial" panose="020B0604020202020204" pitchFamily="34" charset="0"/>
              <a:cs typeface="Arial" panose="020B0604020202020204" pitchFamily="34" charset="0"/>
            </a:endParaRPr>
          </a:p>
          <a:p>
            <a:pPr algn="just"/>
            <a:r>
              <a:rPr lang="ru-RU" sz="1400" b="1" dirty="0">
                <a:solidFill>
                  <a:srgbClr val="162046"/>
                </a:solidFill>
                <a:latin typeface="Arial" panose="020B0604020202020204" pitchFamily="34" charset="0"/>
                <a:cs typeface="Arial" panose="020B0604020202020204" pitchFamily="34" charset="0"/>
              </a:rPr>
              <a:t>2.6. Подготовка жилищного фонда к сезонной эксплуатации</a:t>
            </a:r>
          </a:p>
          <a:p>
            <a:pPr algn="just"/>
            <a:r>
              <a:rPr lang="ru-RU" sz="1400" dirty="0">
                <a:solidFill>
                  <a:srgbClr val="162046"/>
                </a:solidFill>
                <a:latin typeface="Arial" panose="020B0604020202020204" pitchFamily="34" charset="0"/>
                <a:cs typeface="Arial" panose="020B0604020202020204" pitchFamily="34" charset="0"/>
              </a:rPr>
              <a:t>2.6.1. Целью подготовки объектов жилищно-коммунального хозяйства к сезонной эксплуатации является обеспечение сроков и качества выполнения работ по обслуживанию (содержанию и ремонту) жилищного фонда, обеспечивающих нормативные требования проживания жителей и режимов функционирования инженерного оборудования в зимний период.</a:t>
            </a:r>
          </a:p>
          <a:p>
            <a:pPr algn="just"/>
            <a:endParaRPr lang="ru-RU" sz="1400" dirty="0">
              <a:solidFill>
                <a:srgbClr val="162046"/>
              </a:solidFill>
              <a:latin typeface="Arial" panose="020B0604020202020204" pitchFamily="34" charset="0"/>
              <a:cs typeface="Arial" panose="020B0604020202020204" pitchFamily="34" charset="0"/>
            </a:endParaRPr>
          </a:p>
          <a:p>
            <a:pPr algn="just"/>
            <a:r>
              <a:rPr lang="ru-RU" sz="1400" dirty="0">
                <a:solidFill>
                  <a:srgbClr val="162046"/>
                </a:solidFill>
                <a:latin typeface="Arial" panose="020B0604020202020204" pitchFamily="34" charset="0"/>
                <a:cs typeface="Arial" panose="020B0604020202020204" pitchFamily="34" charset="0"/>
              </a:rPr>
              <a:t>2.6.2. При подготовке жилищного фонда к эксплуатации в зимний период</a:t>
            </a:r>
          </a:p>
          <a:p>
            <a:pPr algn="just"/>
            <a:r>
              <a:rPr lang="ru-RU" sz="1400" dirty="0">
                <a:solidFill>
                  <a:srgbClr val="162046"/>
                </a:solidFill>
                <a:latin typeface="Arial" panose="020B0604020202020204" pitchFamily="34" charset="0"/>
                <a:cs typeface="Arial" panose="020B0604020202020204" pitchFamily="34" charset="0"/>
              </a:rPr>
              <a:t>надлежит:</a:t>
            </a:r>
          </a:p>
          <a:p>
            <a:pPr algn="just"/>
            <a:r>
              <a:rPr lang="ru-RU" sz="1400" dirty="0">
                <a:solidFill>
                  <a:srgbClr val="162046"/>
                </a:solidFill>
                <a:latin typeface="Arial" panose="020B0604020202020204" pitchFamily="34" charset="0"/>
                <a:cs typeface="Arial" panose="020B0604020202020204" pitchFamily="34" charset="0"/>
              </a:rPr>
              <a:t>- устранить неисправности: стен, фасадов, крыш, перекрытий чердачных и над техническими подпольями (подвалами), проездами, оконных и дверных заполнений, а также отопительных печей, дымоходов, газоходов, внутренних систем тепло-, водо- и электроснабжения и установок с газовыми нагревателями;</a:t>
            </a:r>
          </a:p>
          <a:p>
            <a:pPr algn="just"/>
            <a:r>
              <a:rPr lang="ru-RU" sz="1400" dirty="0">
                <a:solidFill>
                  <a:srgbClr val="162046"/>
                </a:solidFill>
                <a:latin typeface="Arial" panose="020B0604020202020204" pitchFamily="34" charset="0"/>
                <a:cs typeface="Arial" panose="020B0604020202020204" pitchFamily="34" charset="0"/>
              </a:rPr>
              <a:t>- привести в технически исправное состояние территорию домовладений с обеспечением беспрепятственного отвода атмосферных и талых вод от отмостки, от спусков (входов) в подвал и их оконных приямков;</a:t>
            </a:r>
          </a:p>
          <a:p>
            <a:pPr algn="just"/>
            <a:r>
              <a:rPr lang="ru-RU" sz="1400" dirty="0">
                <a:solidFill>
                  <a:srgbClr val="162046"/>
                </a:solidFill>
                <a:latin typeface="Arial" panose="020B0604020202020204" pitchFamily="34" charset="0"/>
                <a:cs typeface="Arial" panose="020B0604020202020204" pitchFamily="34" charset="0"/>
              </a:rPr>
              <a:t>- обеспечить надлежащую гидроизоляцию фундаментов, стен подвала и цоколя и их сопряжения со смежными конструкциями, лестничных клеток, подвальных и чердачных помещений, машинных отделений лифтов, исправность пожарных гидрантов.</a:t>
            </a:r>
          </a:p>
        </p:txBody>
      </p:sp>
    </p:spTree>
    <p:extLst>
      <p:ext uri="{BB962C8B-B14F-4D97-AF65-F5344CB8AC3E}">
        <p14:creationId xmlns:p14="http://schemas.microsoft.com/office/powerpoint/2010/main" val="913536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CD8A9-BE35-E528-3CF5-E6B6E57AA3F9}"/>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F8F88004-3221-C81E-F367-2BAE314FD9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221"/>
            <a:ext cx="12192000" cy="6860607"/>
          </a:xfrm>
          <a:prstGeom prst="rect">
            <a:avLst/>
          </a:prstGeom>
        </p:spPr>
      </p:pic>
      <p:pic>
        <p:nvPicPr>
          <p:cNvPr id="7" name="Рисунок 6">
            <a:extLst>
              <a:ext uri="{FF2B5EF4-FFF2-40B4-BE49-F238E27FC236}">
                <a16:creationId xmlns:a16="http://schemas.microsoft.com/office/drawing/2014/main" id="{8FA769AD-44C1-2764-8F55-5C3E1C4A98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8529" y="-22436"/>
            <a:ext cx="3341369" cy="6939923"/>
          </a:xfrm>
          <a:prstGeom prst="rect">
            <a:avLst/>
          </a:prstGeom>
        </p:spPr>
      </p:pic>
      <p:sp>
        <p:nvSpPr>
          <p:cNvPr id="9" name="Подзаголовок 2">
            <a:extLst>
              <a:ext uri="{FF2B5EF4-FFF2-40B4-BE49-F238E27FC236}">
                <a16:creationId xmlns:a16="http://schemas.microsoft.com/office/drawing/2014/main" id="{124B3BEF-68C7-0A64-5B93-32DD4FCF69BD}"/>
              </a:ext>
            </a:extLst>
          </p:cNvPr>
          <p:cNvSpPr txBox="1">
            <a:spLocks/>
          </p:cNvSpPr>
          <p:nvPr/>
        </p:nvSpPr>
        <p:spPr>
          <a:xfrm>
            <a:off x="11572568" y="6306328"/>
            <a:ext cx="619432" cy="4461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42</a:t>
            </a:r>
          </a:p>
        </p:txBody>
      </p:sp>
      <p:sp>
        <p:nvSpPr>
          <p:cNvPr id="2" name="Заголовок 1">
            <a:extLst>
              <a:ext uri="{FF2B5EF4-FFF2-40B4-BE49-F238E27FC236}">
                <a16:creationId xmlns:a16="http://schemas.microsoft.com/office/drawing/2014/main" id="{AFA28A6D-C634-04FD-1524-B1B7E7148E07}"/>
              </a:ext>
            </a:extLst>
          </p:cNvPr>
          <p:cNvSpPr>
            <a:spLocks noGrp="1"/>
          </p:cNvSpPr>
          <p:nvPr>
            <p:ph type="ctrTitle"/>
          </p:nvPr>
        </p:nvSpPr>
        <p:spPr>
          <a:xfrm>
            <a:off x="297180" y="228599"/>
            <a:ext cx="6728191" cy="940778"/>
          </a:xfrm>
        </p:spPr>
        <p:txBody>
          <a:bodyPr>
            <a:noAutofit/>
          </a:bodyPr>
          <a:lstStyle/>
          <a:p>
            <a:r>
              <a:rPr lang="ru-RU" sz="3200" b="1" dirty="0">
                <a:solidFill>
                  <a:srgbClr val="0070C0"/>
                </a:solidFill>
                <a:latin typeface="PT Astra Serif" panose="020A0603040505020204" pitchFamily="18" charset="-52"/>
                <a:ea typeface="PT Astra Serif" panose="020A0603040505020204" pitchFamily="18" charset="-52"/>
              </a:rPr>
              <a:t>Основные положения </a:t>
            </a:r>
            <a:br>
              <a:rPr lang="ru-RU" sz="3200" b="1" dirty="0">
                <a:solidFill>
                  <a:srgbClr val="0070C0"/>
                </a:solidFill>
                <a:latin typeface="PT Astra Serif" panose="020A0603040505020204" pitchFamily="18" charset="-52"/>
                <a:ea typeface="PT Astra Serif" panose="020A0603040505020204" pitchFamily="18" charset="-52"/>
              </a:rPr>
            </a:br>
            <a:r>
              <a:rPr lang="ru-RU" sz="3200" b="1" dirty="0">
                <a:solidFill>
                  <a:srgbClr val="0070C0"/>
                </a:solidFill>
                <a:latin typeface="PT Astra Serif" panose="020A0603040505020204" pitchFamily="18" charset="-52"/>
                <a:ea typeface="PT Astra Serif" panose="020A0603040505020204" pitchFamily="18" charset="-52"/>
              </a:rPr>
              <a:t>в 170 ПП РФ по СРЖ</a:t>
            </a:r>
          </a:p>
        </p:txBody>
      </p:sp>
      <p:sp>
        <p:nvSpPr>
          <p:cNvPr id="6" name="TextBox 5">
            <a:extLst>
              <a:ext uri="{FF2B5EF4-FFF2-40B4-BE49-F238E27FC236}">
                <a16:creationId xmlns:a16="http://schemas.microsoft.com/office/drawing/2014/main" id="{39203CEE-382D-9016-8FAB-F0F4A2CC9D6A}"/>
              </a:ext>
            </a:extLst>
          </p:cNvPr>
          <p:cNvSpPr txBox="1"/>
          <p:nvPr/>
        </p:nvSpPr>
        <p:spPr>
          <a:xfrm>
            <a:off x="96717" y="1209034"/>
            <a:ext cx="8585168" cy="5693866"/>
          </a:xfrm>
          <a:prstGeom prst="rect">
            <a:avLst/>
          </a:prstGeom>
          <a:noFill/>
        </p:spPr>
        <p:txBody>
          <a:bodyPr wrap="square">
            <a:spAutoFit/>
          </a:bodyPr>
          <a:lstStyle/>
          <a:p>
            <a:pPr algn="just"/>
            <a:r>
              <a:rPr lang="ru-RU" sz="1400" b="1" dirty="0">
                <a:solidFill>
                  <a:srgbClr val="162046"/>
                </a:solidFill>
                <a:latin typeface="Arial" panose="020B0604020202020204" pitchFamily="34" charset="0"/>
                <a:cs typeface="Arial" panose="020B0604020202020204" pitchFamily="34" charset="0"/>
              </a:rPr>
              <a:t>Разделы 170 ПП РФ:</a:t>
            </a:r>
          </a:p>
          <a:p>
            <a:pPr algn="just"/>
            <a:endParaRPr lang="ru-RU" sz="1400" b="1" dirty="0">
              <a:solidFill>
                <a:srgbClr val="162046"/>
              </a:solidFill>
              <a:latin typeface="Arial" panose="020B0604020202020204" pitchFamily="34" charset="0"/>
              <a:cs typeface="Arial" panose="020B0604020202020204" pitchFamily="34" charset="0"/>
            </a:endParaRPr>
          </a:p>
          <a:p>
            <a:pPr algn="just"/>
            <a:r>
              <a:rPr lang="ru-RU" sz="1400" b="1" dirty="0">
                <a:solidFill>
                  <a:srgbClr val="162046"/>
                </a:solidFill>
                <a:latin typeface="Arial" panose="020B0604020202020204" pitchFamily="34" charset="0"/>
                <a:cs typeface="Arial" panose="020B0604020202020204" pitchFamily="34" charset="0"/>
              </a:rPr>
              <a:t>II. Организация технического обслуживания и текущего ремонта жилищного Фонда</a:t>
            </a:r>
          </a:p>
          <a:p>
            <a:pPr algn="just"/>
            <a:endParaRPr lang="ru-RU" sz="1400" b="1" dirty="0">
              <a:solidFill>
                <a:srgbClr val="162046"/>
              </a:solidFill>
              <a:latin typeface="Arial" panose="020B0604020202020204" pitchFamily="34" charset="0"/>
              <a:cs typeface="Arial" panose="020B0604020202020204" pitchFamily="34" charset="0"/>
            </a:endParaRPr>
          </a:p>
          <a:p>
            <a:pPr algn="just"/>
            <a:r>
              <a:rPr lang="ru-RU" sz="1400" dirty="0">
                <a:solidFill>
                  <a:srgbClr val="162046"/>
                </a:solidFill>
                <a:latin typeface="Arial" panose="020B0604020202020204" pitchFamily="34" charset="0"/>
                <a:cs typeface="Arial" panose="020B0604020202020204" pitchFamily="34" charset="0"/>
              </a:rPr>
              <a:t>2.6.3. </a:t>
            </a:r>
            <a:r>
              <a:rPr lang="ru-RU" sz="1400" b="1" dirty="0">
                <a:solidFill>
                  <a:srgbClr val="162046"/>
                </a:solidFill>
                <a:latin typeface="Arial" panose="020B0604020202020204" pitchFamily="34" charset="0"/>
                <a:cs typeface="Arial" panose="020B0604020202020204" pitchFamily="34" charset="0"/>
              </a:rPr>
              <a:t>Сроки начала и окончания подготовки к зиме каждого жилого дома, котельной,</a:t>
            </a:r>
          </a:p>
          <a:p>
            <a:pPr algn="just"/>
            <a:r>
              <a:rPr lang="ru-RU" sz="1400" b="1" dirty="0">
                <a:solidFill>
                  <a:srgbClr val="162046"/>
                </a:solidFill>
                <a:latin typeface="Arial" panose="020B0604020202020204" pitchFamily="34" charset="0"/>
                <a:cs typeface="Arial" panose="020B0604020202020204" pitchFamily="34" charset="0"/>
              </a:rPr>
              <a:t>теплового пункта и теплового (элеваторного) узла утверждаются органом местного</a:t>
            </a:r>
          </a:p>
          <a:p>
            <a:pPr algn="just"/>
            <a:r>
              <a:rPr lang="ru-RU" sz="1400" b="1" dirty="0">
                <a:solidFill>
                  <a:srgbClr val="162046"/>
                </a:solidFill>
                <a:latin typeface="Arial" panose="020B0604020202020204" pitchFamily="34" charset="0"/>
                <a:cs typeface="Arial" panose="020B0604020202020204" pitchFamily="34" charset="0"/>
              </a:rPr>
              <a:t>самоуправления </a:t>
            </a:r>
            <a:r>
              <a:rPr lang="ru-RU" sz="1400" dirty="0">
                <a:solidFill>
                  <a:srgbClr val="162046"/>
                </a:solidFill>
                <a:latin typeface="Arial" panose="020B0604020202020204" pitchFamily="34" charset="0"/>
                <a:cs typeface="Arial" panose="020B0604020202020204" pitchFamily="34" charset="0"/>
              </a:rPr>
              <a:t>(по предложению организации обслуживающей указанный жилищный фонд) с</a:t>
            </a:r>
          </a:p>
          <a:p>
            <a:pPr algn="just"/>
            <a:r>
              <a:rPr lang="ru-RU" sz="1400" dirty="0">
                <a:solidFill>
                  <a:srgbClr val="162046"/>
                </a:solidFill>
                <a:latin typeface="Arial" panose="020B0604020202020204" pitchFamily="34" charset="0"/>
                <a:cs typeface="Arial" panose="020B0604020202020204" pitchFamily="34" charset="0"/>
              </a:rPr>
              <a:t>учетом завершения </a:t>
            </a:r>
            <a:r>
              <a:rPr lang="ru-RU" sz="1400" b="1" dirty="0">
                <a:solidFill>
                  <a:srgbClr val="162046"/>
                </a:solidFill>
                <a:latin typeface="Arial" panose="020B0604020202020204" pitchFamily="34" charset="0"/>
                <a:cs typeface="Arial" panose="020B0604020202020204" pitchFamily="34" charset="0"/>
              </a:rPr>
              <a:t>всех работ в северных и восточных районах - до 1 сентября</a:t>
            </a:r>
            <a:r>
              <a:rPr lang="ru-RU" sz="1400" dirty="0">
                <a:solidFill>
                  <a:srgbClr val="162046"/>
                </a:solidFill>
                <a:latin typeface="Arial" panose="020B0604020202020204" pitchFamily="34" charset="0"/>
                <a:cs typeface="Arial" panose="020B0604020202020204" pitchFamily="34" charset="0"/>
              </a:rPr>
              <a:t>, в центральных -</a:t>
            </a:r>
          </a:p>
          <a:p>
            <a:pPr algn="just"/>
            <a:r>
              <a:rPr lang="ru-RU" sz="1400" dirty="0">
                <a:solidFill>
                  <a:srgbClr val="162046"/>
                </a:solidFill>
                <a:latin typeface="Arial" panose="020B0604020202020204" pitchFamily="34" charset="0"/>
                <a:cs typeface="Arial" panose="020B0604020202020204" pitchFamily="34" charset="0"/>
              </a:rPr>
              <a:t>к 15 сентября, в южных - до 1 октября, включая проведение пробных топок центрального отопления и печей. Контроль за ходом работ по подготовке к зиме осуществляют органы местного самоуправления, собственники жилищного фонда и их уполномоченные и главные государственные жилищные инспекции.</a:t>
            </a:r>
          </a:p>
          <a:p>
            <a:pPr algn="just"/>
            <a:r>
              <a:rPr lang="ru-RU" sz="1400" dirty="0">
                <a:solidFill>
                  <a:srgbClr val="162046"/>
                </a:solidFill>
                <a:latin typeface="Arial" panose="020B0604020202020204" pitchFamily="34" charset="0"/>
                <a:cs typeface="Arial" panose="020B0604020202020204" pitchFamily="34" charset="0"/>
              </a:rPr>
              <a:t>2.6.4. </a:t>
            </a:r>
            <a:r>
              <a:rPr lang="ru-RU" sz="1400" b="1" dirty="0">
                <a:solidFill>
                  <a:srgbClr val="162046"/>
                </a:solidFill>
                <a:latin typeface="Arial" panose="020B0604020202020204" pitchFamily="34" charset="0"/>
                <a:cs typeface="Arial" panose="020B0604020202020204" pitchFamily="34" charset="0"/>
              </a:rPr>
              <a:t>План-график подготовки жилищного фонда </a:t>
            </a:r>
            <a:r>
              <a:rPr lang="ru-RU" sz="1400" dirty="0">
                <a:solidFill>
                  <a:srgbClr val="162046"/>
                </a:solidFill>
                <a:latin typeface="Arial" panose="020B0604020202020204" pitchFamily="34" charset="0"/>
                <a:cs typeface="Arial" panose="020B0604020202020204" pitchFamily="34" charset="0"/>
              </a:rPr>
              <a:t>и его инженерного оборудования к эксплуатации в зимних условиях составляется собственником жилищного фонда или организацией по его обслуживанию и утверждается органами местного самоуправления на основе результатов весеннего осмотра и недостатков, выявленных за прошедший период.</a:t>
            </a:r>
          </a:p>
          <a:p>
            <a:pPr algn="just"/>
            <a:r>
              <a:rPr lang="ru-RU" sz="1400" dirty="0">
                <a:solidFill>
                  <a:srgbClr val="162046"/>
                </a:solidFill>
                <a:latin typeface="Arial" panose="020B0604020202020204" pitchFamily="34" charset="0"/>
                <a:cs typeface="Arial" panose="020B0604020202020204" pitchFamily="34" charset="0"/>
              </a:rPr>
              <a:t>2.6.5. </a:t>
            </a:r>
            <a:r>
              <a:rPr lang="ru-RU" sz="1400" b="1" dirty="0">
                <a:solidFill>
                  <a:srgbClr val="162046"/>
                </a:solidFill>
                <a:latin typeface="Arial" panose="020B0604020202020204" pitchFamily="34" charset="0"/>
                <a:cs typeface="Arial" panose="020B0604020202020204" pitchFamily="34" charset="0"/>
              </a:rPr>
              <a:t>Подготовке к зиме </a:t>
            </a:r>
            <a:r>
              <a:rPr lang="ru-RU" sz="1400" dirty="0">
                <a:solidFill>
                  <a:srgbClr val="162046"/>
                </a:solidFill>
                <a:latin typeface="Arial" panose="020B0604020202020204" pitchFamily="34" charset="0"/>
                <a:cs typeface="Arial" panose="020B0604020202020204" pitchFamily="34" charset="0"/>
              </a:rPr>
              <a:t>(проведение гидравлических испытаний, ремонт, поверка и наладка)</a:t>
            </a:r>
          </a:p>
          <a:p>
            <a:pPr algn="just"/>
            <a:r>
              <a:rPr lang="ru-RU" sz="1400" b="1" dirty="0">
                <a:solidFill>
                  <a:srgbClr val="162046"/>
                </a:solidFill>
                <a:latin typeface="Arial" panose="020B0604020202020204" pitchFamily="34" charset="0"/>
                <a:cs typeface="Arial" panose="020B0604020202020204" pitchFamily="34" charset="0"/>
              </a:rPr>
              <a:t>подлежит весь комплекс устройств, обеспечивающих бесперебойную подачу тепла в квартиры </a:t>
            </a:r>
            <a:r>
              <a:rPr lang="ru-RU" sz="1400" dirty="0">
                <a:solidFill>
                  <a:srgbClr val="162046"/>
                </a:solidFill>
                <a:latin typeface="Arial" panose="020B0604020202020204" pitchFamily="34" charset="0"/>
                <a:cs typeface="Arial" panose="020B0604020202020204" pitchFamily="34" charset="0"/>
              </a:rPr>
              <a:t>(котельные, внутридомовые сети, групповые и местные тепловые пункты в домах, системы отопления, вентиляции).</a:t>
            </a:r>
          </a:p>
          <a:p>
            <a:pPr algn="just"/>
            <a:r>
              <a:rPr lang="ru-RU" sz="1400" b="1" dirty="0">
                <a:solidFill>
                  <a:srgbClr val="162046"/>
                </a:solidFill>
                <a:latin typeface="Arial" panose="020B0604020202020204" pitchFamily="34" charset="0"/>
                <a:cs typeface="Arial" panose="020B0604020202020204" pitchFamily="34" charset="0"/>
              </a:rPr>
              <a:t>Должна быть выполнена наладка внутриквартальных сетей с корректировкой расчетных диаметров дросселирующих устройств на тепловом (элеваторном) узле.</a:t>
            </a:r>
          </a:p>
          <a:p>
            <a:pPr algn="just"/>
            <a:r>
              <a:rPr lang="ru-RU" sz="1400" b="1" dirty="0">
                <a:solidFill>
                  <a:srgbClr val="162046"/>
                </a:solidFill>
                <a:latin typeface="Arial" panose="020B0604020202020204" pitchFamily="34" charset="0"/>
                <a:cs typeface="Arial" panose="020B0604020202020204" pitchFamily="34" charset="0"/>
              </a:rPr>
              <a:t>Устройства газового хозяйства должны пройти наладку запорно-предохранительных клапанов и регуляторов давления на зимний период.</a:t>
            </a:r>
          </a:p>
        </p:txBody>
      </p:sp>
    </p:spTree>
    <p:extLst>
      <p:ext uri="{BB962C8B-B14F-4D97-AF65-F5344CB8AC3E}">
        <p14:creationId xmlns:p14="http://schemas.microsoft.com/office/powerpoint/2010/main" val="450012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86792-33E7-8A40-5025-92EB02468A20}"/>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9ECB8426-5A70-75D8-2015-0F1C6FD6E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221"/>
            <a:ext cx="12192000" cy="6860607"/>
          </a:xfrm>
          <a:prstGeom prst="rect">
            <a:avLst/>
          </a:prstGeom>
        </p:spPr>
      </p:pic>
      <p:pic>
        <p:nvPicPr>
          <p:cNvPr id="7" name="Рисунок 6">
            <a:extLst>
              <a:ext uri="{FF2B5EF4-FFF2-40B4-BE49-F238E27FC236}">
                <a16:creationId xmlns:a16="http://schemas.microsoft.com/office/drawing/2014/main" id="{D449CADD-9DAD-AB83-04C7-DBACE62251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5006" y="0"/>
            <a:ext cx="3106994" cy="6939923"/>
          </a:xfrm>
          <a:prstGeom prst="rect">
            <a:avLst/>
          </a:prstGeom>
        </p:spPr>
      </p:pic>
      <p:sp>
        <p:nvSpPr>
          <p:cNvPr id="9" name="Подзаголовок 2">
            <a:extLst>
              <a:ext uri="{FF2B5EF4-FFF2-40B4-BE49-F238E27FC236}">
                <a16:creationId xmlns:a16="http://schemas.microsoft.com/office/drawing/2014/main" id="{3689C25F-6050-A306-80E7-E9668F07FFE7}"/>
              </a:ext>
            </a:extLst>
          </p:cNvPr>
          <p:cNvSpPr txBox="1">
            <a:spLocks/>
          </p:cNvSpPr>
          <p:nvPr/>
        </p:nvSpPr>
        <p:spPr>
          <a:xfrm>
            <a:off x="11500338" y="6306328"/>
            <a:ext cx="691662" cy="4461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43</a:t>
            </a:r>
          </a:p>
        </p:txBody>
      </p:sp>
      <p:sp>
        <p:nvSpPr>
          <p:cNvPr id="2" name="Заголовок 1">
            <a:extLst>
              <a:ext uri="{FF2B5EF4-FFF2-40B4-BE49-F238E27FC236}">
                <a16:creationId xmlns:a16="http://schemas.microsoft.com/office/drawing/2014/main" id="{C0263F4E-BB0E-D3E8-CEC4-B692672751D5}"/>
              </a:ext>
            </a:extLst>
          </p:cNvPr>
          <p:cNvSpPr>
            <a:spLocks noGrp="1"/>
          </p:cNvSpPr>
          <p:nvPr>
            <p:ph type="ctrTitle"/>
          </p:nvPr>
        </p:nvSpPr>
        <p:spPr>
          <a:xfrm>
            <a:off x="297180" y="228599"/>
            <a:ext cx="6728191" cy="940778"/>
          </a:xfrm>
        </p:spPr>
        <p:txBody>
          <a:bodyPr>
            <a:noAutofit/>
          </a:bodyPr>
          <a:lstStyle/>
          <a:p>
            <a:r>
              <a:rPr lang="ru-RU" sz="3200" b="1" dirty="0">
                <a:solidFill>
                  <a:srgbClr val="0070C0"/>
                </a:solidFill>
                <a:latin typeface="PT Astra Serif" panose="020A0603040505020204" pitchFamily="18" charset="-52"/>
                <a:ea typeface="PT Astra Serif" panose="020A0603040505020204" pitchFamily="18" charset="-52"/>
              </a:rPr>
              <a:t>Основные положения </a:t>
            </a:r>
            <a:br>
              <a:rPr lang="ru-RU" sz="3200" b="1" dirty="0">
                <a:solidFill>
                  <a:srgbClr val="0070C0"/>
                </a:solidFill>
                <a:latin typeface="PT Astra Serif" panose="020A0603040505020204" pitchFamily="18" charset="-52"/>
                <a:ea typeface="PT Astra Serif" panose="020A0603040505020204" pitchFamily="18" charset="-52"/>
              </a:rPr>
            </a:br>
            <a:r>
              <a:rPr lang="ru-RU" sz="3200" b="1" dirty="0">
                <a:solidFill>
                  <a:srgbClr val="0070C0"/>
                </a:solidFill>
                <a:latin typeface="PT Astra Serif" panose="020A0603040505020204" pitchFamily="18" charset="-52"/>
                <a:ea typeface="PT Astra Serif" panose="020A0603040505020204" pitchFamily="18" charset="-52"/>
              </a:rPr>
              <a:t>в 170 ПП РФ по СРЖ</a:t>
            </a:r>
          </a:p>
        </p:txBody>
      </p:sp>
      <p:sp>
        <p:nvSpPr>
          <p:cNvPr id="6" name="TextBox 5">
            <a:extLst>
              <a:ext uri="{FF2B5EF4-FFF2-40B4-BE49-F238E27FC236}">
                <a16:creationId xmlns:a16="http://schemas.microsoft.com/office/drawing/2014/main" id="{81F92988-CFD2-FE12-C991-C85C47FA7AC9}"/>
              </a:ext>
            </a:extLst>
          </p:cNvPr>
          <p:cNvSpPr txBox="1"/>
          <p:nvPr/>
        </p:nvSpPr>
        <p:spPr>
          <a:xfrm>
            <a:off x="167148" y="1209034"/>
            <a:ext cx="8770375" cy="5262979"/>
          </a:xfrm>
          <a:prstGeom prst="rect">
            <a:avLst/>
          </a:prstGeom>
          <a:noFill/>
        </p:spPr>
        <p:txBody>
          <a:bodyPr wrap="square">
            <a:spAutoFit/>
          </a:bodyPr>
          <a:lstStyle/>
          <a:p>
            <a:pPr algn="just"/>
            <a:r>
              <a:rPr lang="ru-RU" sz="1400" b="1" dirty="0">
                <a:solidFill>
                  <a:srgbClr val="162046"/>
                </a:solidFill>
                <a:latin typeface="Arial" panose="020B0604020202020204" pitchFamily="34" charset="0"/>
                <a:cs typeface="Arial" panose="020B0604020202020204" pitchFamily="34" charset="0"/>
              </a:rPr>
              <a:t>Разделы 170 ПП РФ:</a:t>
            </a:r>
          </a:p>
          <a:p>
            <a:pPr algn="just"/>
            <a:endParaRPr lang="ru-RU" sz="1400" b="1" dirty="0">
              <a:solidFill>
                <a:srgbClr val="162046"/>
              </a:solidFill>
              <a:latin typeface="Arial" panose="020B0604020202020204" pitchFamily="34" charset="0"/>
              <a:cs typeface="Arial" panose="020B0604020202020204" pitchFamily="34" charset="0"/>
            </a:endParaRPr>
          </a:p>
          <a:p>
            <a:pPr algn="just"/>
            <a:r>
              <a:rPr lang="ru-RU" sz="1400" b="1" dirty="0">
                <a:solidFill>
                  <a:srgbClr val="162046"/>
                </a:solidFill>
                <a:latin typeface="Arial" panose="020B0604020202020204" pitchFamily="34" charset="0"/>
                <a:cs typeface="Arial" panose="020B0604020202020204" pitchFamily="34" charset="0"/>
              </a:rPr>
              <a:t>II. Организация технического обслуживания и текущего ремонта жилищного Фонда</a:t>
            </a:r>
          </a:p>
          <a:p>
            <a:pPr algn="just"/>
            <a:endParaRPr lang="ru-RU" sz="1400" b="1" dirty="0">
              <a:solidFill>
                <a:srgbClr val="162046"/>
              </a:solidFill>
              <a:latin typeface="Arial" panose="020B0604020202020204" pitchFamily="34" charset="0"/>
              <a:cs typeface="Arial" panose="020B0604020202020204" pitchFamily="34" charset="0"/>
            </a:endParaRPr>
          </a:p>
          <a:p>
            <a:pPr algn="just"/>
            <a:r>
              <a:rPr lang="ru-RU" sz="1400" dirty="0">
                <a:solidFill>
                  <a:srgbClr val="162046"/>
                </a:solidFill>
                <a:latin typeface="Arial" panose="020B0604020202020204" pitchFamily="34" charset="0"/>
                <a:cs typeface="Arial" panose="020B0604020202020204" pitchFamily="34" charset="0"/>
              </a:rPr>
              <a:t>2.6.6. В период подготовки жилищного фонда к работе в зимних условиях организуется:</a:t>
            </a:r>
          </a:p>
          <a:p>
            <a:pPr algn="just"/>
            <a:r>
              <a:rPr lang="ru-RU" sz="1400" dirty="0">
                <a:solidFill>
                  <a:srgbClr val="162046"/>
                </a:solidFill>
                <a:latin typeface="Arial" panose="020B0604020202020204" pitchFamily="34" charset="0"/>
                <a:cs typeface="Arial" panose="020B0604020202020204" pitchFamily="34" charset="0"/>
              </a:rPr>
              <a:t>• подготовка и переподготовка кадров работников котельных, тепловых пунктов, работников аварийной службы и рабочих текущего ремонта, дворников; </a:t>
            </a:r>
          </a:p>
          <a:p>
            <a:pPr algn="just"/>
            <a:r>
              <a:rPr lang="ru-RU" sz="1400" dirty="0">
                <a:solidFill>
                  <a:srgbClr val="162046"/>
                </a:solidFill>
                <a:latin typeface="Arial" panose="020B0604020202020204" pitchFamily="34" charset="0"/>
                <a:cs typeface="Arial" panose="020B0604020202020204" pitchFamily="34" charset="0"/>
              </a:rPr>
              <a:t>• подготовка аварийных служб (автотранспорта, оборудования, средств связи, инструментов и инвентаря, запасов материалов и инструктаж персонала);</a:t>
            </a:r>
          </a:p>
          <a:p>
            <a:pPr algn="just"/>
            <a:r>
              <a:rPr lang="ru-RU" sz="1400" dirty="0">
                <a:solidFill>
                  <a:srgbClr val="162046"/>
                </a:solidFill>
                <a:latin typeface="Arial" panose="020B0604020202020204" pitchFamily="34" charset="0"/>
                <a:cs typeface="Arial" panose="020B0604020202020204" pitchFamily="34" charset="0"/>
              </a:rPr>
              <a:t>• подготовка (восстановление) схем внутридомовых систем холодного и горячего водоснабжения, канализации, центрального отопления и вентиляции, газа с указанием расположения запорной арматуры и выключателей (для слесарей и электриков по ликвидации аварий и неисправностей внутридомовых инженерных систем);</a:t>
            </a:r>
          </a:p>
          <a:p>
            <a:pPr algn="just"/>
            <a:r>
              <a:rPr lang="ru-RU" sz="1400" dirty="0">
                <a:solidFill>
                  <a:srgbClr val="162046"/>
                </a:solidFill>
                <a:latin typeface="Arial" panose="020B0604020202020204" pitchFamily="34" charset="0"/>
                <a:cs typeface="Arial" panose="020B0604020202020204" pitchFamily="34" charset="0"/>
              </a:rPr>
              <a:t>• в неотапливаемых помещениях обеспечивают ремонт изоляции труб водопровода и канализации, противопожарного водопровода.</a:t>
            </a:r>
          </a:p>
          <a:p>
            <a:pPr algn="just"/>
            <a:r>
              <a:rPr lang="ru-RU" sz="1400" dirty="0">
                <a:solidFill>
                  <a:srgbClr val="162046"/>
                </a:solidFill>
                <a:latin typeface="Arial" panose="020B0604020202020204" pitchFamily="34" charset="0"/>
                <a:cs typeface="Arial" panose="020B0604020202020204" pitchFamily="34" charset="0"/>
              </a:rPr>
              <a:t>При наличии воды в подвалах следует ее откачать, отключить и разобрать поливочный водопровод, утеплить водомерный узел; обеспечить бесперебойную работу канализационных выпусков, смотровых колодцев дворовой сети и общих выпусков в торцах здания от сборного трубопровода, проложенного в подвале (техподполье).</a:t>
            </a:r>
          </a:p>
          <a:p>
            <a:pPr algn="just"/>
            <a:r>
              <a:rPr lang="ru-RU" sz="1400" dirty="0">
                <a:solidFill>
                  <a:srgbClr val="162046"/>
                </a:solidFill>
                <a:latin typeface="Arial" panose="020B0604020202020204" pitchFamily="34" charset="0"/>
                <a:cs typeface="Arial" panose="020B0604020202020204" pitchFamily="34" charset="0"/>
              </a:rPr>
              <a:t>2.6.7. В неотапливаемых помещениях в период подготовки к зиме следует проверить состояние и произвести ремонт изоляции труб водопровода и канализации, ЦО и ГВС, утеплить противопожарный водопровод.</a:t>
            </a:r>
          </a:p>
          <a:p>
            <a:pPr algn="just"/>
            <a:r>
              <a:rPr lang="ru-RU" sz="1400" dirty="0">
                <a:solidFill>
                  <a:srgbClr val="162046"/>
                </a:solidFill>
                <a:latin typeface="Arial" panose="020B0604020202020204" pitchFamily="34" charset="0"/>
                <a:cs typeface="Arial" panose="020B0604020202020204" pitchFamily="34" charset="0"/>
              </a:rPr>
              <a:t>2.6.8. Продухи в подвалах и технических подпольях на зиму можно закрывать только в случае сильных морозов.</a:t>
            </a:r>
            <a:endParaRPr lang="ru-RU" sz="1400" b="1" dirty="0">
              <a:solidFill>
                <a:srgbClr val="1620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1728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08747-8812-8DA0-954B-63E9CA21323D}"/>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7862AC8E-53D3-B561-1417-064450D35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60607"/>
          </a:xfrm>
          <a:prstGeom prst="rect">
            <a:avLst/>
          </a:prstGeom>
        </p:spPr>
      </p:pic>
      <p:pic>
        <p:nvPicPr>
          <p:cNvPr id="7" name="Рисунок 6">
            <a:extLst>
              <a:ext uri="{FF2B5EF4-FFF2-40B4-BE49-F238E27FC236}">
                <a16:creationId xmlns:a16="http://schemas.microsoft.com/office/drawing/2014/main" id="{6CB50EEF-D275-9D05-6D0E-4D70069C34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6970" y="1"/>
            <a:ext cx="3015030" cy="6921774"/>
          </a:xfrm>
          <a:prstGeom prst="rect">
            <a:avLst/>
          </a:prstGeom>
        </p:spPr>
      </p:pic>
      <p:sp>
        <p:nvSpPr>
          <p:cNvPr id="9" name="Подзаголовок 2">
            <a:extLst>
              <a:ext uri="{FF2B5EF4-FFF2-40B4-BE49-F238E27FC236}">
                <a16:creationId xmlns:a16="http://schemas.microsoft.com/office/drawing/2014/main" id="{C1677623-CCA3-056E-E42A-0FEB767A2C3F}"/>
              </a:ext>
            </a:extLst>
          </p:cNvPr>
          <p:cNvSpPr txBox="1">
            <a:spLocks/>
          </p:cNvSpPr>
          <p:nvPr/>
        </p:nvSpPr>
        <p:spPr>
          <a:xfrm>
            <a:off x="11375923" y="6306328"/>
            <a:ext cx="967033" cy="4461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44</a:t>
            </a:r>
          </a:p>
        </p:txBody>
      </p:sp>
      <p:sp>
        <p:nvSpPr>
          <p:cNvPr id="2" name="Заголовок 1">
            <a:extLst>
              <a:ext uri="{FF2B5EF4-FFF2-40B4-BE49-F238E27FC236}">
                <a16:creationId xmlns:a16="http://schemas.microsoft.com/office/drawing/2014/main" id="{FC5A8194-F96D-3C70-A0C6-AF16EC0CF2EC}"/>
              </a:ext>
            </a:extLst>
          </p:cNvPr>
          <p:cNvSpPr>
            <a:spLocks noGrp="1"/>
          </p:cNvSpPr>
          <p:nvPr>
            <p:ph type="ctrTitle"/>
          </p:nvPr>
        </p:nvSpPr>
        <p:spPr>
          <a:xfrm>
            <a:off x="297180" y="228599"/>
            <a:ext cx="7853289" cy="879232"/>
          </a:xfrm>
        </p:spPr>
        <p:txBody>
          <a:bodyPr>
            <a:noAutofit/>
          </a:bodyPr>
          <a:lstStyle/>
          <a:p>
            <a:r>
              <a:rPr lang="ru-RU" sz="3200" b="1" dirty="0">
                <a:solidFill>
                  <a:srgbClr val="0070C0"/>
                </a:solidFill>
                <a:latin typeface="PT Astra Serif" panose="020A0603040505020204" pitchFamily="18" charset="-52"/>
                <a:ea typeface="PT Astra Serif" panose="020A0603040505020204" pitchFamily="18" charset="-52"/>
              </a:rPr>
              <a:t>Постановление Правительства РФ</a:t>
            </a:r>
            <a:br>
              <a:rPr lang="ru-RU" sz="3200" b="1" dirty="0">
                <a:solidFill>
                  <a:srgbClr val="0070C0"/>
                </a:solidFill>
                <a:latin typeface="PT Astra Serif" panose="020A0603040505020204" pitchFamily="18" charset="-52"/>
                <a:ea typeface="PT Astra Serif" panose="020A0603040505020204" pitchFamily="18" charset="-52"/>
              </a:rPr>
            </a:br>
            <a:r>
              <a:rPr lang="ru-RU" sz="3200" b="1" dirty="0">
                <a:solidFill>
                  <a:srgbClr val="0070C0"/>
                </a:solidFill>
                <a:latin typeface="PT Astra Serif" panose="020A0603040505020204" pitchFamily="18" charset="-52"/>
                <a:ea typeface="PT Astra Serif" panose="020A0603040505020204" pitchFamily="18" charset="-52"/>
              </a:rPr>
              <a:t>от 03.04.2013 N 290</a:t>
            </a:r>
          </a:p>
        </p:txBody>
      </p:sp>
      <p:sp>
        <p:nvSpPr>
          <p:cNvPr id="8" name="TextBox 7">
            <a:extLst>
              <a:ext uri="{FF2B5EF4-FFF2-40B4-BE49-F238E27FC236}">
                <a16:creationId xmlns:a16="http://schemas.microsoft.com/office/drawing/2014/main" id="{5E1DFAC8-FBA3-ACFA-6A72-8B02A13CF7DD}"/>
              </a:ext>
            </a:extLst>
          </p:cNvPr>
          <p:cNvSpPr txBox="1"/>
          <p:nvPr/>
        </p:nvSpPr>
        <p:spPr>
          <a:xfrm>
            <a:off x="297180" y="981881"/>
            <a:ext cx="8728834" cy="5755422"/>
          </a:xfrm>
          <a:prstGeom prst="rect">
            <a:avLst/>
          </a:prstGeom>
          <a:noFill/>
        </p:spPr>
        <p:txBody>
          <a:bodyPr wrap="square">
            <a:spAutoFit/>
          </a:bodyPr>
          <a:lstStyle/>
          <a:p>
            <a:pPr algn="just"/>
            <a:r>
              <a:rPr lang="ru-RU" sz="1600" b="1" dirty="0">
                <a:solidFill>
                  <a:schemeClr val="dk1"/>
                </a:solidFill>
                <a:latin typeface="PT Astra Serif" panose="020A0603040505020204"/>
              </a:rPr>
              <a:t>6. В целях обеспечения оказания услуг и выполнения работ, предусмотренных перечнем</a:t>
            </a:r>
          </a:p>
          <a:p>
            <a:pPr algn="just"/>
            <a:r>
              <a:rPr lang="ru-RU" sz="1600" b="1" dirty="0">
                <a:solidFill>
                  <a:schemeClr val="dk1"/>
                </a:solidFill>
                <a:latin typeface="PT Astra Serif" panose="020A0603040505020204"/>
              </a:rPr>
              <a:t>услуг и работ, лица, ответственные за содержание и ремонт общего имущества в</a:t>
            </a:r>
          </a:p>
          <a:p>
            <a:pPr algn="just"/>
            <a:r>
              <a:rPr lang="ru-RU" sz="1600" b="1" dirty="0">
                <a:solidFill>
                  <a:schemeClr val="dk1"/>
                </a:solidFill>
                <a:latin typeface="PT Astra Serif" panose="020A0603040505020204"/>
              </a:rPr>
              <a:t>многоквартирном доме, обязаны:</a:t>
            </a:r>
          </a:p>
          <a:p>
            <a:pPr algn="just"/>
            <a:endParaRPr lang="ru-RU" sz="1600" b="1" dirty="0">
              <a:solidFill>
                <a:schemeClr val="dk1"/>
              </a:solidFill>
              <a:latin typeface="PT Astra Serif" panose="020A0603040505020204"/>
            </a:endParaRPr>
          </a:p>
          <a:p>
            <a:pPr algn="just"/>
            <a:r>
              <a:rPr lang="ru-RU" sz="1600" b="1" dirty="0">
                <a:solidFill>
                  <a:schemeClr val="dk1"/>
                </a:solidFill>
                <a:latin typeface="PT Astra Serif" panose="020A0603040505020204"/>
              </a:rPr>
              <a:t>а) обеспечить работу аварийно-диспетчерской службы;</a:t>
            </a:r>
          </a:p>
          <a:p>
            <a:pPr algn="just"/>
            <a:r>
              <a:rPr lang="ru-RU" sz="1600" dirty="0">
                <a:solidFill>
                  <a:schemeClr val="dk1"/>
                </a:solidFill>
                <a:latin typeface="PT Astra Serif" panose="020A0603040505020204"/>
              </a:rPr>
              <a:t>б) вести и хранить техническую документацию на многоквартирный дом в установленном</a:t>
            </a:r>
          </a:p>
          <a:p>
            <a:pPr algn="just"/>
            <a:r>
              <a:rPr lang="ru-RU" sz="1600" dirty="0">
                <a:solidFill>
                  <a:schemeClr val="dk1"/>
                </a:solidFill>
                <a:latin typeface="PT Astra Serif" panose="020A0603040505020204"/>
              </a:rPr>
              <a:t>законодательством Российской Федерации порядке;</a:t>
            </a:r>
          </a:p>
          <a:p>
            <a:pPr algn="just"/>
            <a:r>
              <a:rPr lang="ru-RU" sz="1600" dirty="0">
                <a:solidFill>
                  <a:schemeClr val="dk1"/>
                </a:solidFill>
                <a:latin typeface="PT Astra Serif" panose="020A0603040505020204"/>
              </a:rPr>
              <a:t>в) своевременно заключать договоры оказания услуг и (или) выполнения работ по</a:t>
            </a:r>
          </a:p>
          <a:p>
            <a:pPr algn="just"/>
            <a:r>
              <a:rPr lang="ru-RU" sz="1600" dirty="0">
                <a:solidFill>
                  <a:schemeClr val="dk1"/>
                </a:solidFill>
                <a:latin typeface="PT Astra Serif" panose="020A0603040505020204"/>
              </a:rPr>
              <a:t>содержанию и ремонту общего имущества в многоквартирном доме со сторонними</a:t>
            </a:r>
          </a:p>
          <a:p>
            <a:pPr algn="just"/>
            <a:r>
              <a:rPr lang="ru-RU" sz="1600" dirty="0">
                <a:solidFill>
                  <a:schemeClr val="dk1"/>
                </a:solidFill>
                <a:latin typeface="PT Astra Serif" panose="020A0603040505020204"/>
              </a:rPr>
              <a:t>организациями, в том числе специализированными…,</a:t>
            </a:r>
          </a:p>
          <a:p>
            <a:pPr algn="just"/>
            <a:r>
              <a:rPr lang="ru-RU" sz="1600" dirty="0">
                <a:solidFill>
                  <a:schemeClr val="dk1"/>
                </a:solidFill>
                <a:latin typeface="PT Astra Serif" panose="020A0603040505020204"/>
              </a:rPr>
              <a:t>г) осуществлять подготовку предложений о выполнении плановых текущих работ по</a:t>
            </a:r>
          </a:p>
          <a:p>
            <a:pPr algn="just"/>
            <a:r>
              <a:rPr lang="ru-RU" sz="1600" dirty="0">
                <a:solidFill>
                  <a:schemeClr val="dk1"/>
                </a:solidFill>
                <a:latin typeface="PT Astra Serif" panose="020A0603040505020204"/>
              </a:rPr>
              <a:t>содержанию и ремонту общего имущества в многоквартирном доме, а также</a:t>
            </a:r>
          </a:p>
          <a:p>
            <a:pPr algn="just"/>
            <a:r>
              <a:rPr lang="ru-RU" sz="1600" dirty="0">
                <a:solidFill>
                  <a:schemeClr val="dk1"/>
                </a:solidFill>
                <a:latin typeface="PT Astra Serif" panose="020A0603040505020204"/>
              </a:rPr>
              <a:t>предложений о проведении капитального ремонта…;</a:t>
            </a:r>
          </a:p>
          <a:p>
            <a:pPr algn="just"/>
            <a:r>
              <a:rPr lang="ru-RU" sz="1600" dirty="0">
                <a:solidFill>
                  <a:schemeClr val="dk1"/>
                </a:solidFill>
                <a:latin typeface="PT Astra Serif" panose="020A0603040505020204"/>
              </a:rPr>
              <a:t>д) организовывать работу по начислению и сбору платы за содержание и ремонт жилых</a:t>
            </a:r>
          </a:p>
          <a:p>
            <a:pPr algn="just"/>
            <a:r>
              <a:rPr lang="ru-RU" sz="1600" dirty="0">
                <a:solidFill>
                  <a:schemeClr val="dk1"/>
                </a:solidFill>
                <a:latin typeface="PT Astra Serif" panose="020A0603040505020204"/>
              </a:rPr>
              <a:t>помещений;</a:t>
            </a:r>
          </a:p>
          <a:p>
            <a:pPr algn="just"/>
            <a:r>
              <a:rPr lang="ru-RU" sz="1600" dirty="0">
                <a:solidFill>
                  <a:schemeClr val="dk1"/>
                </a:solidFill>
                <a:latin typeface="PT Astra Serif" panose="020A0603040505020204"/>
              </a:rPr>
              <a:t>е) организовать работу по взысканию задолженности по оплате жилых помещений;</a:t>
            </a:r>
          </a:p>
          <a:p>
            <a:pPr algn="just"/>
            <a:r>
              <a:rPr lang="ru-RU" sz="1600" dirty="0">
                <a:solidFill>
                  <a:schemeClr val="dk1"/>
                </a:solidFill>
                <a:latin typeface="PT Astra Serif" panose="020A0603040505020204"/>
              </a:rPr>
              <a:t>ж) предоставлять потребителям услуг и работ, в том числе собственникам помещений в</a:t>
            </a:r>
          </a:p>
          <a:p>
            <a:pPr algn="just"/>
            <a:r>
              <a:rPr lang="ru-RU" sz="1600" dirty="0">
                <a:solidFill>
                  <a:schemeClr val="dk1"/>
                </a:solidFill>
                <a:latin typeface="PT Astra Serif" panose="020A0603040505020204"/>
              </a:rPr>
              <a:t>многоквартирном доме, информацию, связанную с оказанием услуг и выполнением</a:t>
            </a:r>
          </a:p>
          <a:p>
            <a:pPr algn="just"/>
            <a:r>
              <a:rPr lang="ru-RU" sz="1600" dirty="0">
                <a:solidFill>
                  <a:schemeClr val="dk1"/>
                </a:solidFill>
                <a:latin typeface="PT Astra Serif" panose="020A0603040505020204"/>
              </a:rPr>
              <a:t>работ….</a:t>
            </a:r>
          </a:p>
          <a:p>
            <a:pPr algn="just"/>
            <a:r>
              <a:rPr lang="ru-RU" sz="1600" b="1" dirty="0">
                <a:solidFill>
                  <a:schemeClr val="dk1"/>
                </a:solidFill>
                <a:latin typeface="PT Astra Serif" panose="020A0603040505020204"/>
              </a:rPr>
              <a:t>8. Выполнение работ в целях содержания в надлежащем техническом состоянии систем</a:t>
            </a:r>
          </a:p>
          <a:p>
            <a:pPr algn="just"/>
            <a:r>
              <a:rPr lang="ru-RU" sz="1600" b="1" dirty="0">
                <a:solidFill>
                  <a:schemeClr val="dk1"/>
                </a:solidFill>
                <a:latin typeface="PT Astra Serif" panose="020A0603040505020204"/>
              </a:rPr>
              <a:t>внутридомового газового оборудования, лифтового хозяйства и противопожарных</a:t>
            </a:r>
          </a:p>
          <a:p>
            <a:pPr algn="just"/>
            <a:r>
              <a:rPr lang="ru-RU" sz="1600" b="1" dirty="0">
                <a:solidFill>
                  <a:schemeClr val="dk1"/>
                </a:solidFill>
                <a:latin typeface="PT Astra Serif" panose="020A0603040505020204"/>
              </a:rPr>
              <a:t>систем многоквартирного дома, предусмотренных перечнем услуг и работ,</a:t>
            </a:r>
          </a:p>
          <a:p>
            <a:pPr algn="just"/>
            <a:r>
              <a:rPr lang="ru-RU" sz="1600" b="1" dirty="0">
                <a:solidFill>
                  <a:schemeClr val="dk1"/>
                </a:solidFill>
                <a:latin typeface="PT Astra Serif" panose="020A0603040505020204"/>
              </a:rPr>
              <a:t>осуществляется привлекаемыми специализированными организациями.</a:t>
            </a:r>
            <a:endParaRPr lang="ru-RU" sz="1600" dirty="0">
              <a:solidFill>
                <a:schemeClr val="dk1"/>
              </a:solidFill>
              <a:latin typeface="PT Astra Serif" panose="020A0603040505020204"/>
            </a:endParaRPr>
          </a:p>
        </p:txBody>
      </p:sp>
    </p:spTree>
    <p:extLst>
      <p:ext uri="{BB962C8B-B14F-4D97-AF65-F5344CB8AC3E}">
        <p14:creationId xmlns:p14="http://schemas.microsoft.com/office/powerpoint/2010/main" val="9985830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6D17F-FFB2-F349-7B7C-25C716AA73B5}"/>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86537515-B78B-1B8E-E88E-196E65A1C2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80"/>
            <a:ext cx="12192000" cy="6860607"/>
          </a:xfrm>
          <a:prstGeom prst="rect">
            <a:avLst/>
          </a:prstGeom>
        </p:spPr>
      </p:pic>
      <p:pic>
        <p:nvPicPr>
          <p:cNvPr id="7" name="Рисунок 6">
            <a:extLst>
              <a:ext uri="{FF2B5EF4-FFF2-40B4-BE49-F238E27FC236}">
                <a16:creationId xmlns:a16="http://schemas.microsoft.com/office/drawing/2014/main" id="{B2A03DB9-01C1-70E5-5CF9-2261409721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7484" y="-31887"/>
            <a:ext cx="4424516" cy="6921774"/>
          </a:xfrm>
          <a:prstGeom prst="rect">
            <a:avLst/>
          </a:prstGeom>
        </p:spPr>
      </p:pic>
      <p:sp>
        <p:nvSpPr>
          <p:cNvPr id="9" name="Подзаголовок 2">
            <a:extLst>
              <a:ext uri="{FF2B5EF4-FFF2-40B4-BE49-F238E27FC236}">
                <a16:creationId xmlns:a16="http://schemas.microsoft.com/office/drawing/2014/main" id="{F922F9EF-3C7F-3557-327A-C0F05DE5605B}"/>
              </a:ext>
            </a:extLst>
          </p:cNvPr>
          <p:cNvSpPr txBox="1">
            <a:spLocks/>
          </p:cNvSpPr>
          <p:nvPr/>
        </p:nvSpPr>
        <p:spPr>
          <a:xfrm>
            <a:off x="11500338" y="6306328"/>
            <a:ext cx="544178" cy="4461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45</a:t>
            </a:r>
          </a:p>
        </p:txBody>
      </p:sp>
      <p:sp>
        <p:nvSpPr>
          <p:cNvPr id="2" name="Заголовок 1">
            <a:extLst>
              <a:ext uri="{FF2B5EF4-FFF2-40B4-BE49-F238E27FC236}">
                <a16:creationId xmlns:a16="http://schemas.microsoft.com/office/drawing/2014/main" id="{1E3509A8-310A-85D0-D60A-BC29D2FB0F27}"/>
              </a:ext>
            </a:extLst>
          </p:cNvPr>
          <p:cNvSpPr>
            <a:spLocks noGrp="1"/>
          </p:cNvSpPr>
          <p:nvPr>
            <p:ph type="ctrTitle"/>
          </p:nvPr>
        </p:nvSpPr>
        <p:spPr>
          <a:xfrm>
            <a:off x="297181" y="110067"/>
            <a:ext cx="7470304" cy="997764"/>
          </a:xfrm>
        </p:spPr>
        <p:txBody>
          <a:bodyPr>
            <a:noAutofit/>
          </a:bodyPr>
          <a:lstStyle/>
          <a:p>
            <a:br>
              <a:rPr lang="ru-RU" sz="1400" b="1" dirty="0">
                <a:solidFill>
                  <a:srgbClr val="0070C0"/>
                </a:solidFill>
                <a:latin typeface="PT Astra Serif" panose="020A0603040505020204" pitchFamily="18" charset="-52"/>
                <a:ea typeface="PT Astra Serif" panose="020A0603040505020204" pitchFamily="18" charset="-52"/>
              </a:rPr>
            </a:br>
            <a:br>
              <a:rPr lang="ru-RU" sz="1400" b="1" dirty="0">
                <a:solidFill>
                  <a:srgbClr val="0070C0"/>
                </a:solidFill>
                <a:latin typeface="PT Astra Serif" panose="020A0603040505020204" pitchFamily="18" charset="-52"/>
                <a:ea typeface="PT Astra Serif" panose="020A0603040505020204" pitchFamily="18" charset="-52"/>
              </a:rPr>
            </a:br>
            <a:br>
              <a:rPr lang="ru-RU" sz="1400" b="1" dirty="0">
                <a:solidFill>
                  <a:srgbClr val="0070C0"/>
                </a:solidFill>
                <a:latin typeface="PT Astra Serif" panose="020A0603040505020204" pitchFamily="18" charset="-52"/>
                <a:ea typeface="PT Astra Serif" panose="020A0603040505020204" pitchFamily="18" charset="-52"/>
              </a:rPr>
            </a:br>
            <a:br>
              <a:rPr lang="ru-RU" sz="1400" b="1" dirty="0">
                <a:solidFill>
                  <a:srgbClr val="0070C0"/>
                </a:solidFill>
                <a:latin typeface="PT Astra Serif" panose="020A0603040505020204" pitchFamily="18" charset="-52"/>
                <a:ea typeface="PT Astra Serif" panose="020A0603040505020204" pitchFamily="18" charset="-52"/>
              </a:rPr>
            </a:br>
            <a:r>
              <a:rPr lang="ru-RU" sz="1400" b="1" dirty="0">
                <a:solidFill>
                  <a:srgbClr val="0070C0"/>
                </a:solidFill>
                <a:latin typeface="PT Astra Serif" panose="020A0603040505020204" pitchFamily="18" charset="-52"/>
                <a:ea typeface="PT Astra Serif" panose="020A0603040505020204" pitchFamily="18" charset="-52"/>
              </a:rPr>
              <a:t>Постановление Правительства РФ</a:t>
            </a:r>
            <a:br>
              <a:rPr lang="ru-RU" sz="1400" b="1" dirty="0">
                <a:solidFill>
                  <a:srgbClr val="0070C0"/>
                </a:solidFill>
                <a:latin typeface="PT Astra Serif" panose="020A0603040505020204" pitchFamily="18" charset="-52"/>
                <a:ea typeface="PT Astra Serif" panose="020A0603040505020204" pitchFamily="18" charset="-52"/>
              </a:rPr>
            </a:br>
            <a:r>
              <a:rPr lang="ru-RU" sz="1400" b="1" dirty="0">
                <a:solidFill>
                  <a:srgbClr val="0070C0"/>
                </a:solidFill>
                <a:latin typeface="PT Astra Serif" panose="020A0603040505020204" pitchFamily="18" charset="-52"/>
                <a:ea typeface="PT Astra Serif" panose="020A0603040505020204" pitchFamily="18" charset="-52"/>
              </a:rPr>
              <a:t>от 13 сентября 2018 г. № 1090  о внесении изменений</a:t>
            </a:r>
            <a:br>
              <a:rPr lang="ru-RU" sz="1400" b="1" dirty="0">
                <a:solidFill>
                  <a:srgbClr val="0070C0"/>
                </a:solidFill>
                <a:latin typeface="PT Astra Serif" panose="020A0603040505020204" pitchFamily="18" charset="-52"/>
                <a:ea typeface="PT Astra Serif" panose="020A0603040505020204" pitchFamily="18" charset="-52"/>
              </a:rPr>
            </a:br>
            <a:r>
              <a:rPr lang="ru-RU" sz="1400" b="1" dirty="0">
                <a:solidFill>
                  <a:srgbClr val="0070C0"/>
                </a:solidFill>
                <a:latin typeface="PT Astra Serif" panose="020A0603040505020204" pitchFamily="18" charset="-52"/>
                <a:ea typeface="PT Astra Serif" panose="020A0603040505020204" pitchFamily="18" charset="-52"/>
              </a:rPr>
              <a:t>в некоторые акты правительства российской федерации</a:t>
            </a:r>
            <a:br>
              <a:rPr lang="ru-RU" sz="1400" b="1" dirty="0">
                <a:solidFill>
                  <a:srgbClr val="0070C0"/>
                </a:solidFill>
                <a:latin typeface="PT Astra Serif" panose="020A0603040505020204" pitchFamily="18" charset="-52"/>
                <a:ea typeface="PT Astra Serif" panose="020A0603040505020204" pitchFamily="18" charset="-52"/>
              </a:rPr>
            </a:br>
            <a:r>
              <a:rPr lang="ru-RU" sz="1400" b="1" dirty="0">
                <a:solidFill>
                  <a:srgbClr val="0070C0"/>
                </a:solidFill>
                <a:latin typeface="PT Astra Serif" panose="020A0603040505020204" pitchFamily="18" charset="-52"/>
                <a:ea typeface="PT Astra Serif" panose="020A0603040505020204" pitchFamily="18" charset="-52"/>
              </a:rPr>
              <a:t>по вопросам управления многоквартирными домами</a:t>
            </a:r>
            <a:endParaRPr lang="ru-RU" sz="3200" b="1" dirty="0">
              <a:solidFill>
                <a:srgbClr val="0070C0"/>
              </a:solidFill>
              <a:latin typeface="PT Astra Serif" panose="020A0603040505020204" pitchFamily="18" charset="-52"/>
              <a:ea typeface="PT Astra Serif" panose="020A0603040505020204" pitchFamily="18" charset="-52"/>
            </a:endParaRPr>
          </a:p>
        </p:txBody>
      </p:sp>
      <p:sp>
        <p:nvSpPr>
          <p:cNvPr id="8" name="TextBox 7">
            <a:extLst>
              <a:ext uri="{FF2B5EF4-FFF2-40B4-BE49-F238E27FC236}">
                <a16:creationId xmlns:a16="http://schemas.microsoft.com/office/drawing/2014/main" id="{1A6D01C5-13D6-A1E5-7DEE-DB04957D98C2}"/>
              </a:ext>
            </a:extLst>
          </p:cNvPr>
          <p:cNvSpPr txBox="1"/>
          <p:nvPr/>
        </p:nvSpPr>
        <p:spPr>
          <a:xfrm>
            <a:off x="297179" y="1445341"/>
            <a:ext cx="7126175" cy="3539430"/>
          </a:xfrm>
          <a:prstGeom prst="rect">
            <a:avLst/>
          </a:prstGeom>
          <a:noFill/>
        </p:spPr>
        <p:txBody>
          <a:bodyPr wrap="square">
            <a:spAutoFit/>
          </a:bodyPr>
          <a:lstStyle/>
          <a:p>
            <a:pPr algn="just"/>
            <a:r>
              <a:rPr lang="ru-RU" sz="1600" b="1" dirty="0">
                <a:solidFill>
                  <a:schemeClr val="dk1"/>
                </a:solidFill>
                <a:latin typeface="PT Astra Serif" panose="020A0603040505020204"/>
              </a:rPr>
              <a:t>4.1. К грубым нарушениям лицензионных требований относятся:</a:t>
            </a:r>
            <a:endParaRPr lang="en-US" sz="1600" b="1" dirty="0">
              <a:solidFill>
                <a:schemeClr val="dk1"/>
              </a:solidFill>
              <a:latin typeface="PT Astra Serif" panose="020A0603040505020204"/>
            </a:endParaRPr>
          </a:p>
          <a:p>
            <a:pPr algn="just"/>
            <a:endParaRPr lang="ru-RU" sz="1600" b="1" dirty="0">
              <a:solidFill>
                <a:schemeClr val="dk1"/>
              </a:solidFill>
              <a:latin typeface="PT Astra Serif" panose="020A0603040505020204"/>
            </a:endParaRPr>
          </a:p>
          <a:p>
            <a:pPr algn="just"/>
            <a:r>
              <a:rPr lang="ru-RU" sz="1600" dirty="0">
                <a:solidFill>
                  <a:schemeClr val="dk1"/>
                </a:solidFill>
                <a:latin typeface="PT Astra Serif" panose="020A0603040505020204"/>
              </a:rPr>
              <a:t>а) нарушение лицензионного требования, предусмотренного подпунктом</a:t>
            </a:r>
          </a:p>
          <a:p>
            <a:pPr algn="just"/>
            <a:r>
              <a:rPr lang="ru-RU" sz="1600" dirty="0">
                <a:solidFill>
                  <a:schemeClr val="dk1"/>
                </a:solidFill>
                <a:latin typeface="PT Astra Serif" panose="020A0603040505020204"/>
              </a:rPr>
              <a:t>"а" пункта 3 настоящего Положения, повлекшее причинение вреда жизни</a:t>
            </a:r>
          </a:p>
          <a:p>
            <a:pPr algn="just"/>
            <a:r>
              <a:rPr lang="ru-RU" sz="1600" dirty="0">
                <a:solidFill>
                  <a:schemeClr val="dk1"/>
                </a:solidFill>
                <a:latin typeface="PT Astra Serif" panose="020A0603040505020204"/>
              </a:rPr>
              <a:t>или тяжкого вреда здоровью граждан, которое подтверждено</a:t>
            </a:r>
          </a:p>
          <a:p>
            <a:pPr algn="just"/>
            <a:r>
              <a:rPr lang="ru-RU" sz="1600" dirty="0">
                <a:solidFill>
                  <a:schemeClr val="dk1"/>
                </a:solidFill>
                <a:latin typeface="PT Astra Serif" panose="020A0603040505020204"/>
              </a:rPr>
              <a:t>вступившим в законную силу решением суда;</a:t>
            </a:r>
            <a:endParaRPr lang="en-US" sz="1600" dirty="0">
              <a:solidFill>
                <a:schemeClr val="dk1"/>
              </a:solidFill>
              <a:latin typeface="PT Astra Serif" panose="020A0603040505020204"/>
            </a:endParaRPr>
          </a:p>
          <a:p>
            <a:pPr algn="just"/>
            <a:endParaRPr lang="ru-RU" sz="1600" dirty="0">
              <a:solidFill>
                <a:schemeClr val="dk1"/>
              </a:solidFill>
              <a:latin typeface="PT Astra Serif" panose="020A0603040505020204"/>
            </a:endParaRPr>
          </a:p>
          <a:p>
            <a:pPr algn="just"/>
            <a:r>
              <a:rPr lang="ru-RU" sz="1600" dirty="0">
                <a:solidFill>
                  <a:schemeClr val="dk1"/>
                </a:solidFill>
                <a:latin typeface="PT Astra Serif" panose="020A0603040505020204"/>
              </a:rPr>
              <a:t>б) нарушение лицензионного требования, предусмотренного подпунктом</a:t>
            </a:r>
          </a:p>
          <a:p>
            <a:pPr algn="just"/>
            <a:r>
              <a:rPr lang="ru-RU" sz="1600" dirty="0">
                <a:solidFill>
                  <a:schemeClr val="dk1"/>
                </a:solidFill>
                <a:latin typeface="PT Astra Serif" panose="020A0603040505020204"/>
              </a:rPr>
              <a:t>"а" пункта 3 настоящего Положения, </a:t>
            </a:r>
            <a:r>
              <a:rPr lang="ru-RU" sz="1600" b="1" dirty="0">
                <a:solidFill>
                  <a:schemeClr val="dk1"/>
                </a:solidFill>
                <a:latin typeface="PT Astra Serif" panose="020A0603040505020204"/>
              </a:rPr>
              <a:t>в части </a:t>
            </a:r>
            <a:r>
              <a:rPr lang="ru-RU" sz="1600" b="1" dirty="0" err="1">
                <a:solidFill>
                  <a:schemeClr val="dk1"/>
                </a:solidFill>
                <a:latin typeface="PT Astra Serif" panose="020A0603040505020204"/>
              </a:rPr>
              <a:t>непроведения</a:t>
            </a:r>
            <a:r>
              <a:rPr lang="ru-RU" sz="1600" b="1" dirty="0">
                <a:solidFill>
                  <a:schemeClr val="dk1"/>
                </a:solidFill>
                <a:latin typeface="PT Astra Serif" panose="020A0603040505020204"/>
              </a:rPr>
              <a:t> лицензиатом  испытаний на прочность и плотность (гидравлических испытаний) узлов ввода и систем отопления, промывки и регулировки систем отопления, выполняемых в целях надлежащего содержания систем теплоснабжения (отопление, горячее водоснабжение) в многоквартирных домах;</a:t>
            </a:r>
          </a:p>
        </p:txBody>
      </p:sp>
    </p:spTree>
    <p:extLst>
      <p:ext uri="{BB962C8B-B14F-4D97-AF65-F5344CB8AC3E}">
        <p14:creationId xmlns:p14="http://schemas.microsoft.com/office/powerpoint/2010/main" val="3338013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1BD840D-AAD4-4B19-A24B-AC19612B30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08"/>
            <a:ext cx="12192000" cy="6860607"/>
          </a:xfrm>
          <a:prstGeom prst="rect">
            <a:avLst/>
          </a:prstGeom>
        </p:spPr>
      </p:pic>
      <p:pic>
        <p:nvPicPr>
          <p:cNvPr id="11" name="Рисунок 10">
            <a:extLst>
              <a:ext uri="{FF2B5EF4-FFF2-40B4-BE49-F238E27FC236}">
                <a16:creationId xmlns:a16="http://schemas.microsoft.com/office/drawing/2014/main" id="{D8F048D7-4B88-43BE-AC3A-D7D05D484C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00" y="-2"/>
            <a:ext cx="2667000" cy="6858001"/>
          </a:xfrm>
          <a:prstGeom prst="rect">
            <a:avLst/>
          </a:prstGeom>
        </p:spPr>
      </p:pic>
      <p:sp>
        <p:nvSpPr>
          <p:cNvPr id="2" name="Заголовок 1">
            <a:extLst>
              <a:ext uri="{FF2B5EF4-FFF2-40B4-BE49-F238E27FC236}">
                <a16:creationId xmlns:a16="http://schemas.microsoft.com/office/drawing/2014/main" id="{0A971504-FE00-4302-B7D0-4EF105F2BC60}"/>
              </a:ext>
            </a:extLst>
          </p:cNvPr>
          <p:cNvSpPr>
            <a:spLocks noGrp="1"/>
          </p:cNvSpPr>
          <p:nvPr>
            <p:ph type="ctrTitle"/>
          </p:nvPr>
        </p:nvSpPr>
        <p:spPr>
          <a:xfrm>
            <a:off x="297180" y="228600"/>
            <a:ext cx="8974639"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13" name="Подзаголовок 2">
            <a:extLst>
              <a:ext uri="{FF2B5EF4-FFF2-40B4-BE49-F238E27FC236}">
                <a16:creationId xmlns:a16="http://schemas.microsoft.com/office/drawing/2014/main" id="{7CACD18B-F929-4E77-A20F-26FF84CC91B7}"/>
              </a:ext>
            </a:extLst>
          </p:cNvPr>
          <p:cNvSpPr txBox="1">
            <a:spLocks/>
          </p:cNvSpPr>
          <p:nvPr/>
        </p:nvSpPr>
        <p:spPr>
          <a:xfrm>
            <a:off x="11759928" y="6303296"/>
            <a:ext cx="319393" cy="3798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5</a:t>
            </a:r>
          </a:p>
        </p:txBody>
      </p:sp>
      <p:sp>
        <p:nvSpPr>
          <p:cNvPr id="8" name="Прямоугольник 7"/>
          <p:cNvSpPr/>
          <p:nvPr/>
        </p:nvSpPr>
        <p:spPr>
          <a:xfrm>
            <a:off x="297180" y="1502687"/>
            <a:ext cx="9115141" cy="4939814"/>
          </a:xfrm>
          <a:prstGeom prst="rect">
            <a:avLst/>
          </a:prstGeom>
        </p:spPr>
        <p:txBody>
          <a:bodyPr wrap="square">
            <a:spAutoFit/>
          </a:bodyPr>
          <a:lstStyle/>
          <a:p>
            <a:pPr algn="just">
              <a:spcBef>
                <a:spcPct val="0"/>
              </a:spcBef>
            </a:pPr>
            <a:r>
              <a:rPr lang="ru-RU" sz="1500" dirty="0">
                <a:solidFill>
                  <a:srgbClr val="162046"/>
                </a:solidFill>
                <a:latin typeface="Arial" panose="020B0604020202020204" pitchFamily="34" charset="0"/>
                <a:cs typeface="Arial" panose="020B0604020202020204" pitchFamily="34" charset="0"/>
              </a:rPr>
              <a:t>В соответствии </a:t>
            </a:r>
            <a:r>
              <a:rPr lang="ru-RU" sz="1500" u="sng" dirty="0">
                <a:solidFill>
                  <a:srgbClr val="162046"/>
                </a:solidFill>
                <a:latin typeface="Arial" panose="020B0604020202020204" pitchFamily="34" charset="0"/>
                <a:cs typeface="Arial" panose="020B0604020202020204" pitchFamily="34" charset="0"/>
              </a:rPr>
              <a:t>с пунктом 2 части 2 статьи 4</a:t>
            </a:r>
            <a:r>
              <a:rPr lang="ru-RU" sz="1500" dirty="0">
                <a:solidFill>
                  <a:srgbClr val="162046"/>
                </a:solidFill>
                <a:latin typeface="Arial" panose="020B0604020202020204" pitchFamily="34" charset="0"/>
                <a:cs typeface="Arial" panose="020B0604020202020204" pitchFamily="34" charset="0"/>
              </a:rPr>
              <a:t>* Федерального закона от 27 июля 2010 г. № 190-ФЗ «О теплоснабжении» и </a:t>
            </a:r>
            <a:r>
              <a:rPr lang="ru-RU" sz="1500" u="sng" dirty="0">
                <a:solidFill>
                  <a:srgbClr val="162046"/>
                </a:solidFill>
                <a:latin typeface="Arial" panose="020B0604020202020204" pitchFamily="34" charset="0"/>
                <a:cs typeface="Arial" panose="020B0604020202020204" pitchFamily="34" charset="0"/>
              </a:rPr>
              <a:t>подпунктом 4.2.14(6) пункта 4</a:t>
            </a:r>
            <a:r>
              <a:rPr lang="ru-RU" sz="1500" dirty="0">
                <a:solidFill>
                  <a:srgbClr val="162046"/>
                </a:solidFill>
                <a:latin typeface="Arial" panose="020B0604020202020204" pitchFamily="34" charset="0"/>
                <a:cs typeface="Arial" panose="020B0604020202020204" pitchFamily="34" charset="0"/>
              </a:rPr>
              <a:t>** Положения о Министерстве энергетики Российской Федерации, утвержденного постановлением Правительства Российской Федерации от 28 мая 2008 г. N 400, приказываю:</a:t>
            </a:r>
          </a:p>
          <a:p>
            <a:pPr indent="-342900" algn="just">
              <a:spcBef>
                <a:spcPct val="0"/>
              </a:spcBef>
              <a:buAutoNum type="arabicPeriod"/>
            </a:pPr>
            <a:r>
              <a:rPr lang="ru-RU" sz="1500" dirty="0">
                <a:solidFill>
                  <a:srgbClr val="162046"/>
                </a:solidFill>
                <a:latin typeface="Arial" panose="020B0604020202020204" pitchFamily="34" charset="0"/>
                <a:cs typeface="Arial" panose="020B0604020202020204" pitchFamily="34" charset="0"/>
              </a:rPr>
              <a:t>Утвердить:</a:t>
            </a:r>
          </a:p>
          <a:p>
            <a:pPr algn="just">
              <a:spcBef>
                <a:spcPct val="0"/>
              </a:spcBef>
            </a:pPr>
            <a:r>
              <a:rPr lang="ru-RU" sz="1500" u="sng" dirty="0">
                <a:solidFill>
                  <a:srgbClr val="162046"/>
                </a:solidFill>
                <a:latin typeface="Arial" panose="020B0604020202020204" pitchFamily="34" charset="0"/>
                <a:cs typeface="Arial" panose="020B0604020202020204" pitchFamily="34" charset="0"/>
              </a:rPr>
              <a:t>Правила</a:t>
            </a:r>
            <a:r>
              <a:rPr lang="ru-RU" sz="1500" dirty="0">
                <a:solidFill>
                  <a:srgbClr val="162046"/>
                </a:solidFill>
                <a:latin typeface="Arial" panose="020B0604020202020204" pitchFamily="34" charset="0"/>
                <a:cs typeface="Arial" panose="020B0604020202020204" pitchFamily="34" charset="0"/>
              </a:rPr>
              <a:t> обеспечения готовности к отопительному периоду согласно приложению № 1 к настоящему приказу;</a:t>
            </a:r>
          </a:p>
          <a:p>
            <a:pPr algn="just">
              <a:spcBef>
                <a:spcPct val="0"/>
              </a:spcBef>
            </a:pPr>
            <a:r>
              <a:rPr lang="ru-RU" sz="1500" u="sng" dirty="0">
                <a:solidFill>
                  <a:srgbClr val="162046"/>
                </a:solidFill>
                <a:latin typeface="Arial" panose="020B0604020202020204" pitchFamily="34" charset="0"/>
                <a:cs typeface="Arial" panose="020B0604020202020204" pitchFamily="34" charset="0"/>
              </a:rPr>
              <a:t>Порядок</a:t>
            </a:r>
            <a:r>
              <a:rPr lang="ru-RU" sz="1500" dirty="0">
                <a:solidFill>
                  <a:srgbClr val="162046"/>
                </a:solidFill>
                <a:latin typeface="Arial" panose="020B0604020202020204" pitchFamily="34" charset="0"/>
                <a:cs typeface="Arial" panose="020B0604020202020204" pitchFamily="34" charset="0"/>
              </a:rPr>
              <a:t> проведения оценки обеспечения готовности к отопительному периоду согласно приложению № 2 к настоящему приказу.</a:t>
            </a:r>
          </a:p>
          <a:p>
            <a:pPr algn="just">
              <a:spcBef>
                <a:spcPct val="0"/>
              </a:spcBef>
            </a:pPr>
            <a:endParaRPr lang="ru-RU" sz="1500" dirty="0">
              <a:solidFill>
                <a:srgbClr val="162046"/>
              </a:solidFill>
              <a:latin typeface="Arial" panose="020B0604020202020204" pitchFamily="34" charset="0"/>
              <a:cs typeface="Arial" panose="020B0604020202020204" pitchFamily="34" charset="0"/>
            </a:endParaRPr>
          </a:p>
          <a:p>
            <a:pPr algn="just">
              <a:spcBef>
                <a:spcPct val="0"/>
              </a:spcBef>
            </a:pPr>
            <a:r>
              <a:rPr lang="ru-RU" sz="1500" dirty="0">
                <a:solidFill>
                  <a:srgbClr val="162046"/>
                </a:solidFill>
                <a:latin typeface="Arial" panose="020B0604020202020204" pitchFamily="34" charset="0"/>
                <a:cs typeface="Arial" panose="020B0604020202020204" pitchFamily="34" charset="0"/>
              </a:rPr>
              <a:t>* К полномочиям федерального органа исполнительной власти, уполномоченного на реализацию государственной политики в сфере теплоснабжения, относятся:</a:t>
            </a:r>
          </a:p>
          <a:p>
            <a:pPr algn="just">
              <a:spcBef>
                <a:spcPct val="0"/>
              </a:spcBef>
            </a:pPr>
            <a:r>
              <a:rPr lang="ru-RU" sz="1500" dirty="0">
                <a:solidFill>
                  <a:srgbClr val="162046"/>
                </a:solidFill>
                <a:latin typeface="Arial" panose="020B0604020202020204" pitchFamily="34" charset="0"/>
                <a:cs typeface="Arial" panose="020B0604020202020204" pitchFamily="34" charset="0"/>
              </a:rPr>
              <a:t>2) утверждение </a:t>
            </a:r>
            <a:r>
              <a:rPr lang="ru-RU" sz="1500" u="sng" dirty="0">
                <a:solidFill>
                  <a:srgbClr val="162046"/>
                </a:solidFill>
                <a:latin typeface="Arial" panose="020B0604020202020204" pitchFamily="34" charset="0"/>
                <a:cs typeface="Arial" panose="020B0604020202020204" pitchFamily="34" charset="0"/>
              </a:rPr>
              <a:t>правил</a:t>
            </a:r>
            <a:r>
              <a:rPr lang="ru-RU" sz="1500" dirty="0">
                <a:solidFill>
                  <a:srgbClr val="162046"/>
                </a:solidFill>
                <a:latin typeface="Arial" panose="020B0604020202020204" pitchFamily="34" charset="0"/>
                <a:cs typeface="Arial" panose="020B0604020202020204" pitchFamily="34" charset="0"/>
              </a:rPr>
              <a:t> оценки готовности к отопительному периоду;</a:t>
            </a:r>
          </a:p>
          <a:p>
            <a:pPr algn="just">
              <a:spcBef>
                <a:spcPct val="0"/>
              </a:spcBef>
            </a:pPr>
            <a:endParaRPr lang="ru-RU" sz="1500" dirty="0">
              <a:solidFill>
                <a:srgbClr val="162046"/>
              </a:solidFill>
              <a:latin typeface="Arial" panose="020B0604020202020204" pitchFamily="34" charset="0"/>
              <a:cs typeface="Arial" panose="020B0604020202020204" pitchFamily="34" charset="0"/>
            </a:endParaRPr>
          </a:p>
          <a:p>
            <a:pPr algn="just">
              <a:spcBef>
                <a:spcPct val="0"/>
              </a:spcBef>
            </a:pPr>
            <a:r>
              <a:rPr lang="ru-RU" sz="1500" dirty="0">
                <a:solidFill>
                  <a:srgbClr val="162046"/>
                </a:solidFill>
                <a:latin typeface="Arial" panose="020B0604020202020204" pitchFamily="34" charset="0"/>
                <a:cs typeface="Arial" panose="020B0604020202020204" pitchFamily="34" charset="0"/>
              </a:rPr>
              <a:t>** Министерство энергетики Российской Федерации осуществляет следующие полномочия: 4.2. на основании и во исполнение </a:t>
            </a:r>
            <a:r>
              <a:rPr lang="ru-RU" sz="1500" u="sng" dirty="0">
                <a:solidFill>
                  <a:srgbClr val="162046"/>
                </a:solidFill>
                <a:latin typeface="Arial" panose="020B0604020202020204" pitchFamily="34" charset="0"/>
                <a:cs typeface="Arial" panose="020B0604020202020204" pitchFamily="34" charset="0"/>
              </a:rPr>
              <a:t>Конституции</a:t>
            </a:r>
            <a:r>
              <a:rPr lang="ru-RU" sz="1500" dirty="0">
                <a:solidFill>
                  <a:srgbClr val="162046"/>
                </a:solidFill>
                <a:latin typeface="Arial" panose="020B0604020202020204" pitchFamily="34" charset="0"/>
                <a:cs typeface="Arial" panose="020B0604020202020204" pitchFamily="34" charset="0"/>
              </a:rPr>
              <a:t> Российской Федерации, федеральных конституционных законов, федеральных законов, актов Президента Российской Федерации и Правительства Российской Федерации самостоятельно принимает следующие нормативные правовые акты:</a:t>
            </a:r>
          </a:p>
          <a:p>
            <a:pPr algn="just">
              <a:spcBef>
                <a:spcPct val="0"/>
              </a:spcBef>
            </a:pPr>
            <a:r>
              <a:rPr lang="ru-RU" sz="1500" dirty="0">
                <a:solidFill>
                  <a:srgbClr val="162046"/>
                </a:solidFill>
                <a:latin typeface="Arial" panose="020B0604020202020204" pitchFamily="34" charset="0"/>
                <a:cs typeface="Arial" panose="020B0604020202020204" pitchFamily="34" charset="0"/>
              </a:rPr>
              <a:t>4.2.14(6). </a:t>
            </a:r>
            <a:r>
              <a:rPr lang="ru-RU" sz="1500" u="sng" dirty="0">
                <a:solidFill>
                  <a:srgbClr val="162046"/>
                </a:solidFill>
                <a:latin typeface="Arial" panose="020B0604020202020204" pitchFamily="34" charset="0"/>
                <a:cs typeface="Arial" panose="020B0604020202020204" pitchFamily="34" charset="0"/>
              </a:rPr>
              <a:t>правила </a:t>
            </a:r>
            <a:r>
              <a:rPr lang="ru-RU" sz="1500" dirty="0">
                <a:solidFill>
                  <a:srgbClr val="162046"/>
                </a:solidFill>
                <a:latin typeface="Arial" panose="020B0604020202020204" pitchFamily="34" charset="0"/>
                <a:cs typeface="Arial" panose="020B0604020202020204" pitchFamily="34" charset="0"/>
              </a:rPr>
              <a:t>обеспечения готовности к отопительному периоду и </a:t>
            </a:r>
            <a:r>
              <a:rPr lang="ru-RU" sz="1500" u="sng" dirty="0">
                <a:solidFill>
                  <a:srgbClr val="162046"/>
                </a:solidFill>
                <a:latin typeface="Arial" panose="020B0604020202020204" pitchFamily="34" charset="0"/>
                <a:cs typeface="Arial" panose="020B0604020202020204" pitchFamily="34" charset="0"/>
              </a:rPr>
              <a:t>порядок</a:t>
            </a:r>
            <a:r>
              <a:rPr lang="ru-RU" sz="1500" dirty="0">
                <a:solidFill>
                  <a:srgbClr val="162046"/>
                </a:solidFill>
                <a:latin typeface="Arial" panose="020B0604020202020204" pitchFamily="34" charset="0"/>
                <a:cs typeface="Arial" panose="020B0604020202020204" pitchFamily="34" charset="0"/>
              </a:rPr>
              <a:t> проведения оценки обеспечения готовности к отопительному периоду;(</a:t>
            </a:r>
            <a:r>
              <a:rPr lang="ru-RU" sz="1500" dirty="0" err="1">
                <a:solidFill>
                  <a:srgbClr val="162046"/>
                </a:solidFill>
                <a:latin typeface="Arial" panose="020B0604020202020204" pitchFamily="34" charset="0"/>
                <a:cs typeface="Arial" panose="020B0604020202020204" pitchFamily="34" charset="0"/>
              </a:rPr>
              <a:t>пп</a:t>
            </a:r>
            <a:r>
              <a:rPr lang="ru-RU" sz="1500" dirty="0">
                <a:solidFill>
                  <a:srgbClr val="162046"/>
                </a:solidFill>
                <a:latin typeface="Arial" panose="020B0604020202020204" pitchFamily="34" charset="0"/>
                <a:cs typeface="Arial" panose="020B0604020202020204" pitchFamily="34" charset="0"/>
              </a:rPr>
              <a:t>. 4.2.14(6) в ред. </a:t>
            </a:r>
            <a:r>
              <a:rPr lang="ru-RU" sz="1500" u="sng" dirty="0">
                <a:solidFill>
                  <a:srgbClr val="162046"/>
                </a:solidFill>
                <a:latin typeface="Arial" panose="020B0604020202020204" pitchFamily="34" charset="0"/>
                <a:cs typeface="Arial" panose="020B0604020202020204" pitchFamily="34" charset="0"/>
              </a:rPr>
              <a:t>Постановления </a:t>
            </a:r>
            <a:r>
              <a:rPr lang="ru-RU" sz="1500" dirty="0">
                <a:solidFill>
                  <a:srgbClr val="162046"/>
                </a:solidFill>
                <a:latin typeface="Arial" panose="020B0604020202020204" pitchFamily="34" charset="0"/>
                <a:cs typeface="Arial" panose="020B0604020202020204" pitchFamily="34" charset="0"/>
              </a:rPr>
              <a:t>Правительства РФ от 17.10.2024 N 1388)</a:t>
            </a:r>
          </a:p>
        </p:txBody>
      </p:sp>
    </p:spTree>
    <p:extLst>
      <p:ext uri="{BB962C8B-B14F-4D97-AF65-F5344CB8AC3E}">
        <p14:creationId xmlns:p14="http://schemas.microsoft.com/office/powerpoint/2010/main" val="2622851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1BD840D-AAD4-4B19-A24B-AC19612B30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08"/>
            <a:ext cx="12192000" cy="6860607"/>
          </a:xfrm>
          <a:prstGeom prst="rect">
            <a:avLst/>
          </a:prstGeom>
        </p:spPr>
      </p:pic>
      <p:pic>
        <p:nvPicPr>
          <p:cNvPr id="11" name="Рисунок 10">
            <a:extLst>
              <a:ext uri="{FF2B5EF4-FFF2-40B4-BE49-F238E27FC236}">
                <a16:creationId xmlns:a16="http://schemas.microsoft.com/office/drawing/2014/main" id="{D8F048D7-4B88-43BE-AC3A-D7D05D484C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3185" y="-2608"/>
            <a:ext cx="2910348" cy="6858001"/>
          </a:xfrm>
          <a:prstGeom prst="rect">
            <a:avLst/>
          </a:prstGeom>
        </p:spPr>
      </p:pic>
      <p:sp>
        <p:nvSpPr>
          <p:cNvPr id="2" name="Заголовок 1">
            <a:extLst>
              <a:ext uri="{FF2B5EF4-FFF2-40B4-BE49-F238E27FC236}">
                <a16:creationId xmlns:a16="http://schemas.microsoft.com/office/drawing/2014/main" id="{0A971504-FE00-4302-B7D0-4EF105F2BC60}"/>
              </a:ext>
            </a:extLst>
          </p:cNvPr>
          <p:cNvSpPr>
            <a:spLocks noGrp="1"/>
          </p:cNvSpPr>
          <p:nvPr>
            <p:ph type="ctrTitle"/>
          </p:nvPr>
        </p:nvSpPr>
        <p:spPr>
          <a:xfrm>
            <a:off x="297180" y="228600"/>
            <a:ext cx="8984472"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13" name="Подзаголовок 2">
            <a:extLst>
              <a:ext uri="{FF2B5EF4-FFF2-40B4-BE49-F238E27FC236}">
                <a16:creationId xmlns:a16="http://schemas.microsoft.com/office/drawing/2014/main" id="{7CACD18B-F929-4E77-A20F-26FF84CC91B7}"/>
              </a:ext>
            </a:extLst>
          </p:cNvPr>
          <p:cNvSpPr txBox="1">
            <a:spLocks/>
          </p:cNvSpPr>
          <p:nvPr/>
        </p:nvSpPr>
        <p:spPr>
          <a:xfrm>
            <a:off x="11759928" y="6303296"/>
            <a:ext cx="319393" cy="3798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6</a:t>
            </a:r>
          </a:p>
        </p:txBody>
      </p:sp>
      <p:sp>
        <p:nvSpPr>
          <p:cNvPr id="8" name="Прямоугольник 7"/>
          <p:cNvSpPr/>
          <p:nvPr/>
        </p:nvSpPr>
        <p:spPr>
          <a:xfrm>
            <a:off x="297180" y="1502687"/>
            <a:ext cx="8984472" cy="4524315"/>
          </a:xfrm>
          <a:prstGeom prst="rect">
            <a:avLst/>
          </a:prstGeom>
        </p:spPr>
        <p:txBody>
          <a:bodyPr wrap="square">
            <a:spAutoFit/>
          </a:bodyPr>
          <a:lstStyle/>
          <a:p>
            <a:pPr algn="just">
              <a:spcBef>
                <a:spcPct val="0"/>
              </a:spcBef>
            </a:pPr>
            <a:r>
              <a:rPr lang="ru-RU" sz="1600" dirty="0">
                <a:solidFill>
                  <a:srgbClr val="162046"/>
                </a:solidFill>
                <a:latin typeface="Arial" panose="020B0604020202020204" pitchFamily="34" charset="0"/>
                <a:cs typeface="Arial" panose="020B0604020202020204" pitchFamily="34" charset="0"/>
              </a:rPr>
              <a:t>      В соответствии с </a:t>
            </a:r>
            <a:r>
              <a:rPr lang="ru-RU" sz="1600" u="sng" dirty="0">
                <a:solidFill>
                  <a:srgbClr val="162046"/>
                </a:solidFill>
                <a:latin typeface="Arial" panose="020B0604020202020204" pitchFamily="34" charset="0"/>
                <a:cs typeface="Arial" panose="020B0604020202020204" pitchFamily="34" charset="0"/>
              </a:rPr>
              <a:t>пунктом 2 части 2 статьи 4 </a:t>
            </a:r>
            <a:r>
              <a:rPr lang="ru-RU" sz="1600" dirty="0">
                <a:solidFill>
                  <a:srgbClr val="162046"/>
                </a:solidFill>
                <a:latin typeface="Arial" panose="020B0604020202020204" pitchFamily="34" charset="0"/>
                <a:cs typeface="Arial" panose="020B0604020202020204" pitchFamily="34" charset="0"/>
              </a:rPr>
              <a:t>Федерального закона от 27 июля 2010 г. № 190-ФЗ «О теплоснабжении» и </a:t>
            </a:r>
            <a:r>
              <a:rPr lang="ru-RU" sz="1600" u="sng" dirty="0">
                <a:solidFill>
                  <a:srgbClr val="162046"/>
                </a:solidFill>
                <a:latin typeface="Arial" panose="020B0604020202020204" pitchFamily="34" charset="0"/>
                <a:cs typeface="Arial" panose="020B0604020202020204" pitchFamily="34" charset="0"/>
              </a:rPr>
              <a:t>подпунктом 4.2.14(6) пункта 4 </a:t>
            </a:r>
            <a:r>
              <a:rPr lang="ru-RU" sz="1600" dirty="0">
                <a:solidFill>
                  <a:srgbClr val="162046"/>
                </a:solidFill>
                <a:latin typeface="Arial" panose="020B0604020202020204" pitchFamily="34" charset="0"/>
                <a:cs typeface="Arial" panose="020B0604020202020204" pitchFamily="34" charset="0"/>
              </a:rPr>
              <a:t>Положения о Министерстве энергетики Российской Федерации, утвержденного постановлением Правительства Российской Федерации от 28 мая 2008 г. N 400, приказываю:</a:t>
            </a:r>
          </a:p>
          <a:p>
            <a:pPr algn="just">
              <a:spcBef>
                <a:spcPct val="0"/>
              </a:spcBef>
            </a:pPr>
            <a:endParaRPr lang="ru-RU" sz="1600" dirty="0">
              <a:solidFill>
                <a:srgbClr val="162046"/>
              </a:solidFill>
              <a:latin typeface="Arial" panose="020B0604020202020204" pitchFamily="34" charset="0"/>
              <a:cs typeface="Arial" panose="020B0604020202020204" pitchFamily="34" charset="0"/>
            </a:endParaRPr>
          </a:p>
          <a:p>
            <a:pPr algn="just">
              <a:spcBef>
                <a:spcPct val="0"/>
              </a:spcBef>
            </a:pPr>
            <a:r>
              <a:rPr lang="ru-RU" sz="1600" dirty="0">
                <a:solidFill>
                  <a:srgbClr val="162046"/>
                </a:solidFill>
                <a:latin typeface="Arial" panose="020B0604020202020204" pitchFamily="34" charset="0"/>
                <a:cs typeface="Arial" panose="020B0604020202020204" pitchFamily="34" charset="0"/>
              </a:rPr>
              <a:t>     2. Признать утратившими силу: </a:t>
            </a:r>
          </a:p>
          <a:p>
            <a:pPr algn="just">
              <a:spcBef>
                <a:spcPct val="0"/>
              </a:spcBef>
            </a:pPr>
            <a:r>
              <a:rPr lang="ru-RU" sz="1600" u="sng" dirty="0">
                <a:solidFill>
                  <a:srgbClr val="162046"/>
                </a:solidFill>
                <a:latin typeface="Arial" panose="020B0604020202020204" pitchFamily="34" charset="0"/>
                <a:cs typeface="Arial" panose="020B0604020202020204" pitchFamily="34" charset="0"/>
              </a:rPr>
              <a:t>приказ</a:t>
            </a:r>
            <a:r>
              <a:rPr lang="ru-RU" sz="1600" dirty="0">
                <a:solidFill>
                  <a:srgbClr val="162046"/>
                </a:solidFill>
                <a:latin typeface="Arial" panose="020B0604020202020204" pitchFamily="34" charset="0"/>
                <a:cs typeface="Arial" panose="020B0604020202020204" pitchFamily="34" charset="0"/>
              </a:rPr>
              <a:t> Минэнерго России от 12 марта 2013 г. № 103 «Об утверждении Правил оценки готовности к отопительному периоду»;</a:t>
            </a:r>
          </a:p>
          <a:p>
            <a:pPr algn="just">
              <a:spcBef>
                <a:spcPct val="0"/>
              </a:spcBef>
            </a:pPr>
            <a:r>
              <a:rPr lang="ru-RU" sz="1600" u="sng" dirty="0">
                <a:solidFill>
                  <a:srgbClr val="162046"/>
                </a:solidFill>
                <a:latin typeface="Arial" panose="020B0604020202020204" pitchFamily="34" charset="0"/>
                <a:cs typeface="Arial" panose="020B0604020202020204" pitchFamily="34" charset="0"/>
              </a:rPr>
              <a:t>приказ</a:t>
            </a:r>
            <a:r>
              <a:rPr lang="ru-RU" sz="1600" dirty="0">
                <a:solidFill>
                  <a:srgbClr val="162046"/>
                </a:solidFill>
                <a:latin typeface="Arial" panose="020B0604020202020204" pitchFamily="34" charset="0"/>
                <a:cs typeface="Arial" panose="020B0604020202020204" pitchFamily="34" charset="0"/>
              </a:rPr>
              <a:t> Минэнерго России от 17 января 2023 г. № 5 «О внесении изменений в Правила оценки готовности к отопительному периоду, утвержденные приказом Минэнерго России от 12 марта 2013 г. № 103»;</a:t>
            </a:r>
          </a:p>
          <a:p>
            <a:pPr algn="just">
              <a:spcBef>
                <a:spcPct val="0"/>
              </a:spcBef>
            </a:pPr>
            <a:r>
              <a:rPr lang="ru-RU" sz="1600" u="sng" dirty="0">
                <a:solidFill>
                  <a:srgbClr val="162046"/>
                </a:solidFill>
                <a:latin typeface="Arial" panose="020B0604020202020204" pitchFamily="34" charset="0"/>
                <a:cs typeface="Arial" panose="020B0604020202020204" pitchFamily="34" charset="0"/>
              </a:rPr>
              <a:t>пункт 1</a:t>
            </a:r>
            <a:r>
              <a:rPr lang="ru-RU" sz="1600" dirty="0">
                <a:solidFill>
                  <a:srgbClr val="162046"/>
                </a:solidFill>
                <a:latin typeface="Arial" panose="020B0604020202020204" pitchFamily="34" charset="0"/>
                <a:cs typeface="Arial" panose="020B0604020202020204" pitchFamily="34" charset="0"/>
              </a:rPr>
              <a:t> приказа Минэнерго России от 4 апреля 2023 г. № 217 «О внесении изменений в Правила оценки готовности к отопительному периоду, утвержденные приказом Минэнерго России от 12 марта 2013 г. № 103, и в Методику проведения оценки готовности субъектов электроэнергетики к работе в отопительный сезон, утвержденную приказом Минэнерго России от 27 декабря 2017 г. № 1233».</a:t>
            </a:r>
          </a:p>
          <a:p>
            <a:pPr algn="just">
              <a:spcBef>
                <a:spcPct val="0"/>
              </a:spcBef>
            </a:pPr>
            <a:endParaRPr lang="ru-RU" sz="1600" dirty="0">
              <a:solidFill>
                <a:srgbClr val="162046"/>
              </a:solidFill>
              <a:latin typeface="Arial" panose="020B0604020202020204" pitchFamily="34" charset="0"/>
              <a:cs typeface="Arial" panose="020B0604020202020204" pitchFamily="34" charset="0"/>
            </a:endParaRPr>
          </a:p>
          <a:p>
            <a:pPr algn="just">
              <a:spcBef>
                <a:spcPct val="0"/>
              </a:spcBef>
            </a:pPr>
            <a:r>
              <a:rPr lang="ru-RU" sz="1600" dirty="0">
                <a:solidFill>
                  <a:srgbClr val="162046"/>
                </a:solidFill>
                <a:latin typeface="Arial" panose="020B0604020202020204" pitchFamily="34" charset="0"/>
                <a:cs typeface="Arial" panose="020B0604020202020204" pitchFamily="34" charset="0"/>
              </a:rPr>
              <a:t>    3. Настоящий приказ вступает в силу с 1 марта 2025 г. и действует до 1 марта 2031 г.</a:t>
            </a:r>
          </a:p>
        </p:txBody>
      </p:sp>
    </p:spTree>
    <p:extLst>
      <p:ext uri="{BB962C8B-B14F-4D97-AF65-F5344CB8AC3E}">
        <p14:creationId xmlns:p14="http://schemas.microsoft.com/office/powerpoint/2010/main" val="687150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D8F048D7-4B88-43BE-AC3A-D7D05D484C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0401" y="-1"/>
            <a:ext cx="3911600" cy="6858001"/>
          </a:xfrm>
          <a:prstGeom prst="rect">
            <a:avLst/>
          </a:prstGeom>
        </p:spPr>
      </p:pic>
      <p:sp>
        <p:nvSpPr>
          <p:cNvPr id="2" name="Заголовок 1">
            <a:extLst>
              <a:ext uri="{FF2B5EF4-FFF2-40B4-BE49-F238E27FC236}">
                <a16:creationId xmlns:a16="http://schemas.microsoft.com/office/drawing/2014/main" id="{0A971504-FE00-4302-B7D0-4EF105F2BC60}"/>
              </a:ext>
            </a:extLst>
          </p:cNvPr>
          <p:cNvSpPr>
            <a:spLocks noGrp="1"/>
          </p:cNvSpPr>
          <p:nvPr>
            <p:ph type="ctrTitle"/>
          </p:nvPr>
        </p:nvSpPr>
        <p:spPr>
          <a:xfrm>
            <a:off x="297180" y="228600"/>
            <a:ext cx="8227450"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13" name="Подзаголовок 2">
            <a:extLst>
              <a:ext uri="{FF2B5EF4-FFF2-40B4-BE49-F238E27FC236}">
                <a16:creationId xmlns:a16="http://schemas.microsoft.com/office/drawing/2014/main" id="{7CACD18B-F929-4E77-A20F-26FF84CC91B7}"/>
              </a:ext>
            </a:extLst>
          </p:cNvPr>
          <p:cNvSpPr txBox="1">
            <a:spLocks/>
          </p:cNvSpPr>
          <p:nvPr/>
        </p:nvSpPr>
        <p:spPr>
          <a:xfrm>
            <a:off x="11759928" y="6303296"/>
            <a:ext cx="319393" cy="3798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7</a:t>
            </a:r>
          </a:p>
        </p:txBody>
      </p:sp>
      <p:sp>
        <p:nvSpPr>
          <p:cNvPr id="4" name="TextBox 3">
            <a:extLst>
              <a:ext uri="{FF2B5EF4-FFF2-40B4-BE49-F238E27FC236}">
                <a16:creationId xmlns:a16="http://schemas.microsoft.com/office/drawing/2014/main" id="{3A9B852D-7522-8A65-D829-C10AE2174382}"/>
              </a:ext>
            </a:extLst>
          </p:cNvPr>
          <p:cNvSpPr txBox="1"/>
          <p:nvPr/>
        </p:nvSpPr>
        <p:spPr>
          <a:xfrm>
            <a:off x="2177722" y="1608964"/>
            <a:ext cx="4154252" cy="400110"/>
          </a:xfrm>
          <a:prstGeom prst="rect">
            <a:avLst/>
          </a:prstGeom>
          <a:noFill/>
        </p:spPr>
        <p:txBody>
          <a:bodyPr wrap="square">
            <a:spAutoFit/>
          </a:bodyPr>
          <a:lstStyle/>
          <a:p>
            <a:pPr algn="ctr"/>
            <a:r>
              <a:rPr lang="ru-RU" sz="2000" b="1" dirty="0">
                <a:solidFill>
                  <a:srgbClr val="0070C0"/>
                </a:solidFill>
                <a:latin typeface="PT Astra Serif" panose="020A0603040505020204" pitchFamily="18" charset="-52"/>
                <a:cs typeface="+mj-cs"/>
              </a:rPr>
              <a:t>Основные</a:t>
            </a:r>
            <a:r>
              <a:rPr lang="ru-RU" dirty="0"/>
              <a:t> </a:t>
            </a:r>
            <a:r>
              <a:rPr lang="ru-RU" sz="2000" b="1" dirty="0">
                <a:solidFill>
                  <a:srgbClr val="0070C0"/>
                </a:solidFill>
                <a:latin typeface="PT Astra Serif" panose="020A0603040505020204" pitchFamily="18" charset="-52"/>
                <a:cs typeface="+mj-cs"/>
              </a:rPr>
              <a:t>изменения:</a:t>
            </a:r>
          </a:p>
        </p:txBody>
      </p:sp>
      <p:graphicFrame>
        <p:nvGraphicFramePr>
          <p:cNvPr id="6" name="Таблица 5">
            <a:extLst>
              <a:ext uri="{FF2B5EF4-FFF2-40B4-BE49-F238E27FC236}">
                <a16:creationId xmlns:a16="http://schemas.microsoft.com/office/drawing/2014/main" id="{FB162687-7E75-EB7E-FE2D-17F95D76DEB1}"/>
              </a:ext>
            </a:extLst>
          </p:cNvPr>
          <p:cNvGraphicFramePr>
            <a:graphicFrameLocks noGrp="1"/>
          </p:cNvGraphicFramePr>
          <p:nvPr>
            <p:extLst>
              <p:ext uri="{D42A27DB-BD31-4B8C-83A1-F6EECF244321}">
                <p14:modId xmlns:p14="http://schemas.microsoft.com/office/powerpoint/2010/main" val="1866072852"/>
              </p:ext>
            </p:extLst>
          </p:nvPr>
        </p:nvGraphicFramePr>
        <p:xfrm>
          <a:off x="297181" y="2009074"/>
          <a:ext cx="7864686" cy="4757940"/>
        </p:xfrm>
        <a:graphic>
          <a:graphicData uri="http://schemas.openxmlformats.org/drawingml/2006/table">
            <a:tbl>
              <a:tblPr firstRow="1" bandRow="1">
                <a:tableStyleId>{5C22544A-7EE6-4342-B048-85BDC9FD1C3A}</a:tableStyleId>
              </a:tblPr>
              <a:tblGrid>
                <a:gridCol w="2722392">
                  <a:extLst>
                    <a:ext uri="{9D8B030D-6E8A-4147-A177-3AD203B41FA5}">
                      <a16:colId xmlns:a16="http://schemas.microsoft.com/office/drawing/2014/main" val="298178636"/>
                    </a:ext>
                  </a:extLst>
                </a:gridCol>
                <a:gridCol w="2310865">
                  <a:extLst>
                    <a:ext uri="{9D8B030D-6E8A-4147-A177-3AD203B41FA5}">
                      <a16:colId xmlns:a16="http://schemas.microsoft.com/office/drawing/2014/main" val="4085659673"/>
                    </a:ext>
                  </a:extLst>
                </a:gridCol>
                <a:gridCol w="2831429">
                  <a:extLst>
                    <a:ext uri="{9D8B030D-6E8A-4147-A177-3AD203B41FA5}">
                      <a16:colId xmlns:a16="http://schemas.microsoft.com/office/drawing/2014/main" val="233319696"/>
                    </a:ext>
                  </a:extLst>
                </a:gridCol>
              </a:tblGrid>
              <a:tr h="1113561">
                <a:tc>
                  <a:txBody>
                    <a:bodyPr/>
                    <a:lstStyle/>
                    <a:p>
                      <a:pPr marL="0" algn="ctr" defTabSz="914400" rtl="0" eaLnBrk="1" latinLnBrk="0" hangingPunct="1"/>
                      <a:r>
                        <a:rPr lang="ru-RU" sz="1600" b="1" kern="1200" dirty="0">
                          <a:solidFill>
                            <a:schemeClr val="bg1"/>
                          </a:solidFill>
                          <a:latin typeface="PT Astra Serif" panose="020A0603040505020204" pitchFamily="18" charset="-52"/>
                          <a:ea typeface="+mn-ea"/>
                          <a:cs typeface="+mj-cs"/>
                        </a:rPr>
                        <a:t>ПАРАМЕТР ДЛЯ СРАВНЕНИЯ</a:t>
                      </a:r>
                    </a:p>
                  </a:txBody>
                  <a:tcPr/>
                </a:tc>
                <a:tc>
                  <a:txBody>
                    <a:bodyPr/>
                    <a:lstStyle/>
                    <a:p>
                      <a:pPr marL="0" algn="ctr" defTabSz="914400" rtl="0" eaLnBrk="1" latinLnBrk="0" hangingPunct="1"/>
                      <a:r>
                        <a:rPr lang="ru-RU" sz="2000" b="1" kern="1200" dirty="0">
                          <a:solidFill>
                            <a:schemeClr val="bg1"/>
                          </a:solidFill>
                          <a:latin typeface="PT Astra Serif" panose="020A0603040505020204" pitchFamily="18" charset="-52"/>
                          <a:ea typeface="+mn-ea"/>
                          <a:cs typeface="+mj-cs"/>
                        </a:rPr>
                        <a:t>ПРИКАЗ №103 (2013)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1" kern="1200" dirty="0">
                          <a:solidFill>
                            <a:schemeClr val="bg1"/>
                          </a:solidFill>
                          <a:latin typeface="PT Astra Serif" panose="020A0603040505020204" pitchFamily="18" charset="-52"/>
                          <a:ea typeface="+mn-ea"/>
                          <a:cs typeface="+mn-cs"/>
                        </a:rPr>
                        <a:t>ПРИКАЗ №2234 (2024)</a:t>
                      </a:r>
                    </a:p>
                    <a:p>
                      <a:pPr marL="0" algn="ctr" defTabSz="914400" rtl="0" eaLnBrk="1" latinLnBrk="0" hangingPunct="1"/>
                      <a:endParaRPr lang="ru-RU" sz="2000" b="1" kern="1200" dirty="0">
                        <a:solidFill>
                          <a:srgbClr val="0070C0"/>
                        </a:solidFill>
                        <a:latin typeface="PT Astra Serif" panose="020A0603040505020204" pitchFamily="18" charset="-52"/>
                        <a:ea typeface="+mn-ea"/>
                        <a:cs typeface="+mj-cs"/>
                      </a:endParaRPr>
                    </a:p>
                  </a:txBody>
                  <a:tcPr/>
                </a:tc>
                <a:extLst>
                  <a:ext uri="{0D108BD9-81ED-4DB2-BD59-A6C34878D82A}">
                    <a16:rowId xmlns:a16="http://schemas.microsoft.com/office/drawing/2014/main" val="369999218"/>
                  </a:ext>
                </a:extLst>
              </a:tr>
              <a:tr h="438675">
                <a:tc>
                  <a:txBody>
                    <a:bodyPr/>
                    <a:lstStyle/>
                    <a:p>
                      <a:pPr marL="0" algn="ctr" defTabSz="914400" rtl="0" eaLnBrk="1" latinLnBrk="0" hangingPunct="1"/>
                      <a:r>
                        <a:rPr lang="ru-RU" sz="2000" b="1" kern="1200" dirty="0">
                          <a:solidFill>
                            <a:srgbClr val="0070C0"/>
                          </a:solidFill>
                          <a:latin typeface="PT Astra Serif" panose="020A0603040505020204" pitchFamily="18" charset="-52"/>
                          <a:ea typeface="+mn-ea"/>
                          <a:cs typeface="+mj-cs"/>
                        </a:rPr>
                        <a:t>1.Охват субъектов</a:t>
                      </a:r>
                    </a:p>
                  </a:txBody>
                  <a:tcPr/>
                </a:tc>
                <a:tc>
                  <a:txBody>
                    <a:bodyPr/>
                    <a:lstStyle/>
                    <a:p>
                      <a:pPr marL="0" algn="ctr" defTabSz="914400" rtl="0" eaLnBrk="1" latinLnBrk="0" hangingPunct="1"/>
                      <a:r>
                        <a:rPr lang="ru-RU" sz="2000" b="1" kern="1200" dirty="0">
                          <a:solidFill>
                            <a:srgbClr val="0070C0"/>
                          </a:solidFill>
                          <a:latin typeface="PT Astra Serif" panose="020A0603040505020204" pitchFamily="18" charset="-52"/>
                          <a:ea typeface="+mn-ea"/>
                          <a:cs typeface="+mj-cs"/>
                        </a:rPr>
                        <a:t>Ограниченный</a:t>
                      </a:r>
                    </a:p>
                  </a:txBody>
                  <a:tcPr/>
                </a:tc>
                <a:tc>
                  <a:txBody>
                    <a:bodyPr/>
                    <a:lstStyle/>
                    <a:p>
                      <a:pPr marL="0" algn="ctr" defTabSz="914400" rtl="0" eaLnBrk="1" latinLnBrk="0" hangingPunct="1"/>
                      <a:r>
                        <a:rPr lang="ru-RU" sz="2000" b="1" kern="1200" dirty="0">
                          <a:solidFill>
                            <a:srgbClr val="0070C0"/>
                          </a:solidFill>
                          <a:latin typeface="PT Astra Serif" panose="020A0603040505020204" pitchFamily="18" charset="-52"/>
                          <a:ea typeface="+mn-ea"/>
                          <a:cs typeface="+mj-cs"/>
                        </a:rPr>
                        <a:t>Расширенный</a:t>
                      </a:r>
                    </a:p>
                  </a:txBody>
                  <a:tcPr/>
                </a:tc>
                <a:extLst>
                  <a:ext uri="{0D108BD9-81ED-4DB2-BD59-A6C34878D82A}">
                    <a16:rowId xmlns:a16="http://schemas.microsoft.com/office/drawing/2014/main" val="1741926798"/>
                  </a:ext>
                </a:extLst>
              </a:tr>
              <a:tr h="776118">
                <a:tc>
                  <a:txBody>
                    <a:bodyPr/>
                    <a:lstStyle/>
                    <a:p>
                      <a:pPr marL="0" algn="ctr" defTabSz="914400" rtl="0" eaLnBrk="1" latinLnBrk="0" hangingPunct="1"/>
                      <a:r>
                        <a:rPr lang="ru-RU" sz="2000" b="1" kern="1200" dirty="0">
                          <a:solidFill>
                            <a:srgbClr val="0070C0"/>
                          </a:solidFill>
                          <a:latin typeface="PT Astra Serif" panose="020A0603040505020204" pitchFamily="18" charset="-52"/>
                          <a:ea typeface="+mn-ea"/>
                          <a:cs typeface="+mj-cs"/>
                        </a:rPr>
                        <a:t>2. Критерии готовности</a:t>
                      </a:r>
                    </a:p>
                  </a:txBody>
                  <a:tcPr/>
                </a:tc>
                <a:tc>
                  <a:txBody>
                    <a:bodyPr/>
                    <a:lstStyle/>
                    <a:p>
                      <a:pPr marL="0" algn="ctr" defTabSz="914400" rtl="0" eaLnBrk="1" latinLnBrk="0" hangingPunct="1"/>
                      <a:r>
                        <a:rPr lang="ru-RU" sz="2000" b="1" kern="1200" dirty="0">
                          <a:solidFill>
                            <a:srgbClr val="0070C0"/>
                          </a:solidFill>
                          <a:latin typeface="PT Astra Serif" panose="020A0603040505020204" pitchFamily="18" charset="-52"/>
                          <a:ea typeface="+mn-ea"/>
                          <a:cs typeface="+mj-cs"/>
                        </a:rPr>
                        <a:t>Преимущественно техническое</a:t>
                      </a:r>
                    </a:p>
                  </a:txBody>
                  <a:tcPr/>
                </a:tc>
                <a:tc>
                  <a:txBody>
                    <a:bodyPr/>
                    <a:lstStyle/>
                    <a:p>
                      <a:pPr marL="0" algn="ctr" defTabSz="914400" rtl="0" eaLnBrk="1" latinLnBrk="0" hangingPunct="1"/>
                      <a:r>
                        <a:rPr lang="ru-RU" sz="2000" b="1" kern="1200" dirty="0">
                          <a:solidFill>
                            <a:srgbClr val="0070C0"/>
                          </a:solidFill>
                          <a:latin typeface="PT Astra Serif" panose="020A0603040505020204" pitchFamily="18" charset="-52"/>
                          <a:ea typeface="+mn-ea"/>
                          <a:cs typeface="+mj-cs"/>
                        </a:rPr>
                        <a:t>Технические + управленческие</a:t>
                      </a:r>
                    </a:p>
                  </a:txBody>
                  <a:tcPr/>
                </a:tc>
                <a:extLst>
                  <a:ext uri="{0D108BD9-81ED-4DB2-BD59-A6C34878D82A}">
                    <a16:rowId xmlns:a16="http://schemas.microsoft.com/office/drawing/2014/main" val="4256941722"/>
                  </a:ext>
                </a:extLst>
              </a:tr>
              <a:tr h="438675">
                <a:tc>
                  <a:txBody>
                    <a:bodyPr/>
                    <a:lstStyle/>
                    <a:p>
                      <a:pPr marL="0" algn="ctr" defTabSz="914400" rtl="0" eaLnBrk="1" latinLnBrk="0" hangingPunct="1"/>
                      <a:r>
                        <a:rPr lang="ru-RU" sz="2000" b="1" kern="1200" dirty="0">
                          <a:solidFill>
                            <a:srgbClr val="0070C0"/>
                          </a:solidFill>
                          <a:latin typeface="PT Astra Serif" panose="020A0603040505020204" pitchFamily="18" charset="-52"/>
                          <a:ea typeface="+mn-ea"/>
                          <a:cs typeface="+mj-cs"/>
                        </a:rPr>
                        <a:t>3. Ответственность</a:t>
                      </a:r>
                    </a:p>
                  </a:txBody>
                  <a:tcPr/>
                </a:tc>
                <a:tc>
                  <a:txBody>
                    <a:bodyPr/>
                    <a:lstStyle/>
                    <a:p>
                      <a:pPr marL="0" algn="ctr" defTabSz="914400" rtl="0" eaLnBrk="1" latinLnBrk="0" hangingPunct="1"/>
                      <a:r>
                        <a:rPr lang="ru-RU" sz="2000" b="1" kern="1200" dirty="0">
                          <a:solidFill>
                            <a:srgbClr val="0070C0"/>
                          </a:solidFill>
                          <a:latin typeface="PT Astra Serif" panose="020A0603040505020204" pitchFamily="18" charset="-52"/>
                          <a:ea typeface="+mn-ea"/>
                          <a:cs typeface="+mj-cs"/>
                        </a:rPr>
                        <a:t>Коллективная</a:t>
                      </a:r>
                    </a:p>
                  </a:txBody>
                  <a:tcPr/>
                </a:tc>
                <a:tc>
                  <a:txBody>
                    <a:bodyPr/>
                    <a:lstStyle/>
                    <a:p>
                      <a:pPr marL="0" algn="ctr" defTabSz="914400" rtl="0" eaLnBrk="1" latinLnBrk="0" hangingPunct="1"/>
                      <a:r>
                        <a:rPr lang="ru-RU" sz="2000" b="1" kern="1200" dirty="0">
                          <a:solidFill>
                            <a:srgbClr val="0070C0"/>
                          </a:solidFill>
                          <a:latin typeface="PT Astra Serif" panose="020A0603040505020204" pitchFamily="18" charset="-52"/>
                          <a:ea typeface="+mn-ea"/>
                          <a:cs typeface="+mj-cs"/>
                        </a:rPr>
                        <a:t>Персональная</a:t>
                      </a:r>
                    </a:p>
                  </a:txBody>
                  <a:tcPr/>
                </a:tc>
                <a:extLst>
                  <a:ext uri="{0D108BD9-81ED-4DB2-BD59-A6C34878D82A}">
                    <a16:rowId xmlns:a16="http://schemas.microsoft.com/office/drawing/2014/main" val="2906080679"/>
                  </a:ext>
                </a:extLst>
              </a:tr>
              <a:tr h="776118">
                <a:tc>
                  <a:txBody>
                    <a:bodyPr/>
                    <a:lstStyle/>
                    <a:p>
                      <a:pPr marL="0" algn="ctr" defTabSz="914400" rtl="0" eaLnBrk="1" latinLnBrk="0" hangingPunct="1"/>
                      <a:r>
                        <a:rPr lang="ru-RU" sz="2000" b="1" kern="1200" dirty="0">
                          <a:solidFill>
                            <a:srgbClr val="0070C0"/>
                          </a:solidFill>
                          <a:latin typeface="PT Astra Serif" panose="020A0603040505020204" pitchFamily="18" charset="-52"/>
                          <a:ea typeface="+mn-ea"/>
                          <a:cs typeface="+mj-cs"/>
                        </a:rPr>
                        <a:t>4.Формат документооборота</a:t>
                      </a:r>
                    </a:p>
                  </a:txBody>
                  <a:tcPr/>
                </a:tc>
                <a:tc>
                  <a:txBody>
                    <a:bodyPr/>
                    <a:lstStyle/>
                    <a:p>
                      <a:pPr marL="0" algn="ctr" defTabSz="914400" rtl="0" eaLnBrk="1" latinLnBrk="0" hangingPunct="1"/>
                      <a:r>
                        <a:rPr lang="ru-RU" sz="2000" b="1" kern="1200" dirty="0">
                          <a:solidFill>
                            <a:srgbClr val="0070C0"/>
                          </a:solidFill>
                          <a:latin typeface="PT Astra Serif" panose="020A0603040505020204" pitchFamily="18" charset="-52"/>
                          <a:ea typeface="+mn-ea"/>
                          <a:cs typeface="+mj-cs"/>
                        </a:rPr>
                        <a:t>Бумажный</a:t>
                      </a:r>
                    </a:p>
                  </a:txBody>
                  <a:tcPr/>
                </a:tc>
                <a:tc>
                  <a:txBody>
                    <a:bodyPr/>
                    <a:lstStyle/>
                    <a:p>
                      <a:pPr marL="0" algn="ctr" defTabSz="914400" rtl="0" eaLnBrk="1" latinLnBrk="0" hangingPunct="1"/>
                      <a:r>
                        <a:rPr lang="ru-RU" sz="2000" b="1" kern="1200" dirty="0">
                          <a:solidFill>
                            <a:srgbClr val="0070C0"/>
                          </a:solidFill>
                          <a:latin typeface="PT Astra Serif" panose="020A0603040505020204" pitchFamily="18" charset="-52"/>
                          <a:ea typeface="+mn-ea"/>
                          <a:cs typeface="+mj-cs"/>
                        </a:rPr>
                        <a:t>Электронный</a:t>
                      </a:r>
                    </a:p>
                  </a:txBody>
                  <a:tcPr/>
                </a:tc>
                <a:extLst>
                  <a:ext uri="{0D108BD9-81ED-4DB2-BD59-A6C34878D82A}">
                    <a16:rowId xmlns:a16="http://schemas.microsoft.com/office/drawing/2014/main" val="2177846030"/>
                  </a:ext>
                </a:extLst>
              </a:tr>
              <a:tr h="438675">
                <a:tc>
                  <a:txBody>
                    <a:bodyPr/>
                    <a:lstStyle/>
                    <a:p>
                      <a:pPr marL="0" algn="ctr" defTabSz="914400" rtl="0" eaLnBrk="1" latinLnBrk="0" hangingPunct="1"/>
                      <a:r>
                        <a:rPr lang="ru-RU" sz="2000" b="1" kern="1200" dirty="0">
                          <a:solidFill>
                            <a:srgbClr val="0070C0"/>
                          </a:solidFill>
                          <a:latin typeface="PT Astra Serif" panose="020A0603040505020204" pitchFamily="18" charset="-52"/>
                          <a:ea typeface="+mn-ea"/>
                          <a:cs typeface="+mj-cs"/>
                        </a:rPr>
                        <a:t>5. Система оценки</a:t>
                      </a:r>
                    </a:p>
                  </a:txBody>
                  <a:tcPr/>
                </a:tc>
                <a:tc>
                  <a:txBody>
                    <a:bodyPr/>
                    <a:lstStyle/>
                    <a:p>
                      <a:pPr marL="0" algn="ctr" defTabSz="914400" rtl="0" eaLnBrk="1" latinLnBrk="0" hangingPunct="1"/>
                      <a:r>
                        <a:rPr lang="ru-RU" sz="2000" b="1" kern="1200" dirty="0">
                          <a:solidFill>
                            <a:srgbClr val="0070C0"/>
                          </a:solidFill>
                          <a:latin typeface="PT Astra Serif" panose="020A0603040505020204" pitchFamily="18" charset="-52"/>
                          <a:ea typeface="+mn-ea"/>
                          <a:cs typeface="+mj-cs"/>
                        </a:rPr>
                        <a:t>Бинарная </a:t>
                      </a:r>
                    </a:p>
                  </a:txBody>
                  <a:tcPr/>
                </a:tc>
                <a:tc>
                  <a:txBody>
                    <a:bodyPr/>
                    <a:lstStyle/>
                    <a:p>
                      <a:pPr marL="0" algn="ctr" defTabSz="914400" rtl="0" eaLnBrk="1" latinLnBrk="0" hangingPunct="1"/>
                      <a:r>
                        <a:rPr lang="ru-RU" sz="2000" b="1" kern="1200" dirty="0">
                          <a:solidFill>
                            <a:srgbClr val="0070C0"/>
                          </a:solidFill>
                          <a:latin typeface="PT Astra Serif" panose="020A0603040505020204" pitchFamily="18" charset="-52"/>
                          <a:ea typeface="+mn-ea"/>
                          <a:cs typeface="+mj-cs"/>
                        </a:rPr>
                        <a:t>Балльная</a:t>
                      </a:r>
                    </a:p>
                  </a:txBody>
                  <a:tcPr/>
                </a:tc>
                <a:extLst>
                  <a:ext uri="{0D108BD9-81ED-4DB2-BD59-A6C34878D82A}">
                    <a16:rowId xmlns:a16="http://schemas.microsoft.com/office/drawing/2014/main" val="2308835646"/>
                  </a:ext>
                </a:extLst>
              </a:tr>
              <a:tr h="776118">
                <a:tc>
                  <a:txBody>
                    <a:bodyPr/>
                    <a:lstStyle/>
                    <a:p>
                      <a:pPr marL="0" algn="ctr" defTabSz="914400" rtl="0" eaLnBrk="1" latinLnBrk="0" hangingPunct="1"/>
                      <a:r>
                        <a:rPr lang="ru-RU" sz="2000" b="1" kern="1200" dirty="0">
                          <a:solidFill>
                            <a:srgbClr val="0070C0"/>
                          </a:solidFill>
                          <a:latin typeface="PT Astra Serif" panose="020A0603040505020204" pitchFamily="18" charset="-52"/>
                          <a:ea typeface="+mn-ea"/>
                          <a:cs typeface="+mj-cs"/>
                        </a:rPr>
                        <a:t>6. Роль потребителей тепла</a:t>
                      </a:r>
                    </a:p>
                  </a:txBody>
                  <a:tcPr/>
                </a:tc>
                <a:tc>
                  <a:txBody>
                    <a:bodyPr/>
                    <a:lstStyle/>
                    <a:p>
                      <a:pPr marL="0" algn="ctr" defTabSz="914400" rtl="0" eaLnBrk="1" latinLnBrk="0" hangingPunct="1"/>
                      <a:r>
                        <a:rPr lang="ru-RU" sz="2000" b="1" kern="1200" dirty="0">
                          <a:solidFill>
                            <a:srgbClr val="0070C0"/>
                          </a:solidFill>
                          <a:latin typeface="PT Astra Serif" panose="020A0603040505020204" pitchFamily="18" charset="-52"/>
                          <a:ea typeface="+mn-ea"/>
                          <a:cs typeface="+mj-cs"/>
                        </a:rPr>
                        <a:t>Минимальная </a:t>
                      </a:r>
                    </a:p>
                  </a:txBody>
                  <a:tcPr/>
                </a:tc>
                <a:tc>
                  <a:txBody>
                    <a:bodyPr/>
                    <a:lstStyle/>
                    <a:p>
                      <a:pPr marL="0" algn="ctr" defTabSz="914400" rtl="0" eaLnBrk="1" latinLnBrk="0" hangingPunct="1"/>
                      <a:r>
                        <a:rPr lang="ru-RU" sz="2000" b="1" kern="1200" dirty="0">
                          <a:solidFill>
                            <a:srgbClr val="0070C0"/>
                          </a:solidFill>
                          <a:latin typeface="PT Astra Serif" panose="020A0603040505020204" pitchFamily="18" charset="-52"/>
                          <a:ea typeface="+mn-ea"/>
                          <a:cs typeface="+mj-cs"/>
                        </a:rPr>
                        <a:t>Существенная</a:t>
                      </a:r>
                    </a:p>
                  </a:txBody>
                  <a:tcPr/>
                </a:tc>
                <a:extLst>
                  <a:ext uri="{0D108BD9-81ED-4DB2-BD59-A6C34878D82A}">
                    <a16:rowId xmlns:a16="http://schemas.microsoft.com/office/drawing/2014/main" val="3382560092"/>
                  </a:ext>
                </a:extLst>
              </a:tr>
            </a:tbl>
          </a:graphicData>
        </a:graphic>
      </p:graphicFrame>
    </p:spTree>
    <p:extLst>
      <p:ext uri="{BB962C8B-B14F-4D97-AF65-F5344CB8AC3E}">
        <p14:creationId xmlns:p14="http://schemas.microsoft.com/office/powerpoint/2010/main" val="2409522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1BD840D-AAD4-4B19-A24B-AC19612B3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07"/>
          </a:xfrm>
          <a:prstGeom prst="rect">
            <a:avLst/>
          </a:prstGeom>
        </p:spPr>
      </p:pic>
      <p:sp>
        <p:nvSpPr>
          <p:cNvPr id="3" name="Подзаголовок 2">
            <a:extLst>
              <a:ext uri="{FF2B5EF4-FFF2-40B4-BE49-F238E27FC236}">
                <a16:creationId xmlns:a16="http://schemas.microsoft.com/office/drawing/2014/main" id="{F5F59A9A-28FB-4E42-BEC2-C28E32563A2E}"/>
              </a:ext>
            </a:extLst>
          </p:cNvPr>
          <p:cNvSpPr>
            <a:spLocks noGrp="1"/>
          </p:cNvSpPr>
          <p:nvPr>
            <p:ph type="subTitle" idx="1"/>
          </p:nvPr>
        </p:nvSpPr>
        <p:spPr>
          <a:xfrm>
            <a:off x="11600232" y="6306328"/>
            <a:ext cx="319393" cy="379817"/>
          </a:xfrm>
        </p:spPr>
        <p:txBody>
          <a:bodyPr>
            <a:normAutofit/>
          </a:bodyPr>
          <a:lstStyle/>
          <a:p>
            <a:r>
              <a:rPr lang="ru-RU" sz="2000" b="1" dirty="0">
                <a:solidFill>
                  <a:schemeClr val="bg1"/>
                </a:solidFill>
                <a:latin typeface="Century Gothic" panose="020B0502020202020204" pitchFamily="34" charset="0"/>
              </a:rPr>
              <a:t>4</a:t>
            </a:r>
          </a:p>
        </p:txBody>
      </p:sp>
      <p:sp>
        <p:nvSpPr>
          <p:cNvPr id="6" name="Заголовок 1">
            <a:extLst>
              <a:ext uri="{FF2B5EF4-FFF2-40B4-BE49-F238E27FC236}">
                <a16:creationId xmlns:a16="http://schemas.microsoft.com/office/drawing/2014/main" id="{D0CE7892-A504-4A83-BC09-913A0C3C6EC8}"/>
              </a:ext>
            </a:extLst>
          </p:cNvPr>
          <p:cNvSpPr txBox="1">
            <a:spLocks/>
          </p:cNvSpPr>
          <p:nvPr/>
        </p:nvSpPr>
        <p:spPr>
          <a:xfrm>
            <a:off x="678426" y="104618"/>
            <a:ext cx="8367254" cy="9559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marR="5080" lvl="0" indent="0" algn="ctr" defTabSz="914400" rtl="0" eaLnBrk="1" fontAlgn="auto" latinLnBrk="0" hangingPunct="1">
              <a:lnSpc>
                <a:spcPct val="90000"/>
              </a:lnSpc>
              <a:spcBef>
                <a:spcPts val="420"/>
              </a:spcBef>
              <a:spcAft>
                <a:spcPts val="0"/>
              </a:spcAft>
              <a:buClrTx/>
              <a:buSzTx/>
              <a:buFontTx/>
              <a:buNone/>
              <a:tabLst/>
              <a:defRPr/>
            </a:pPr>
            <a:r>
              <a:rPr kumimoji="0" lang="ru-RU" sz="18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Действие Приказа Министерства энергетики Российской Федерации от</a:t>
            </a:r>
            <a:r>
              <a:rPr kumimoji="0" lang="en-US" sz="18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 </a:t>
            </a:r>
            <a:r>
              <a:rPr kumimoji="0" lang="ru-RU" sz="18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13.11.2024 № 2234 в соответствии с п.1 ч.1 распространяется на:</a:t>
            </a:r>
          </a:p>
        </p:txBody>
      </p:sp>
      <p:sp>
        <p:nvSpPr>
          <p:cNvPr id="4" name="Скругленный прямоугольник 3"/>
          <p:cNvSpPr/>
          <p:nvPr/>
        </p:nvSpPr>
        <p:spPr>
          <a:xfrm>
            <a:off x="3283974" y="2133600"/>
            <a:ext cx="2882704" cy="111869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Приказ Минэнерго РФ </a:t>
            </a:r>
            <a:b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от 13.11.2024 № 2234</a:t>
            </a:r>
          </a:p>
        </p:txBody>
      </p:sp>
      <p:sp>
        <p:nvSpPr>
          <p:cNvPr id="15" name="Скругленный прямоугольник 14"/>
          <p:cNvSpPr/>
          <p:nvPr/>
        </p:nvSpPr>
        <p:spPr>
          <a:xfrm>
            <a:off x="565220" y="1278467"/>
            <a:ext cx="2369573" cy="78658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Муниципальные образования</a:t>
            </a:r>
          </a:p>
        </p:txBody>
      </p:sp>
      <p:sp>
        <p:nvSpPr>
          <p:cNvPr id="16" name="Скругленный прямоугольник 15"/>
          <p:cNvSpPr/>
          <p:nvPr/>
        </p:nvSpPr>
        <p:spPr>
          <a:xfrm>
            <a:off x="3283974" y="973394"/>
            <a:ext cx="2882703" cy="95596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Теплоснабжающие </a:t>
            </a:r>
            <a:b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и теплосетевые организации</a:t>
            </a:r>
          </a:p>
        </p:txBody>
      </p:sp>
      <p:sp>
        <p:nvSpPr>
          <p:cNvPr id="17" name="Скругленный прямоугольник 16"/>
          <p:cNvSpPr/>
          <p:nvPr/>
        </p:nvSpPr>
        <p:spPr>
          <a:xfrm>
            <a:off x="6392046" y="1278467"/>
            <a:ext cx="2501097" cy="3824476"/>
          </a:xfrm>
          <a:prstGeom prst="roundRect">
            <a:avLst>
              <a:gd name="adj" fmla="val 1142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Потребители тепловой энергии отдельно стоящих объектов, строенных</a:t>
            </a:r>
            <a:r>
              <a:rPr kumimoji="0" lang="ru-RU"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и </a:t>
            </a:r>
            <a:r>
              <a:rPr kumimoji="0" lang="ru-RU"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встроенно</a:t>
            </a:r>
            <a:r>
              <a:rPr lang="ru-RU" dirty="0">
                <a:solidFill>
                  <a:prstClr val="black"/>
                </a:solidFill>
                <a:latin typeface="Times New Roman" panose="02020603050405020304" pitchFamily="18" charset="0"/>
                <a:cs typeface="Times New Roman" panose="02020603050405020304" pitchFamily="18" charset="0"/>
              </a:rPr>
              <a:t>-пристроенных нежилых помещений в МКД, чьи </a:t>
            </a:r>
            <a:r>
              <a:rPr lang="ru-RU" dirty="0" err="1">
                <a:solidFill>
                  <a:prstClr val="black"/>
                </a:solidFill>
                <a:latin typeface="Times New Roman" panose="02020603050405020304" pitchFamily="18" charset="0"/>
                <a:cs typeface="Times New Roman" panose="02020603050405020304" pitchFamily="18" charset="0"/>
              </a:rPr>
              <a:t>теплопотребляющие</a:t>
            </a:r>
            <a:r>
              <a:rPr lang="ru-RU" dirty="0">
                <a:solidFill>
                  <a:prstClr val="black"/>
                </a:solidFill>
                <a:latin typeface="Times New Roman" panose="02020603050405020304" pitchFamily="18" charset="0"/>
                <a:cs typeface="Times New Roman" panose="02020603050405020304" pitchFamily="18" charset="0"/>
              </a:rPr>
              <a:t> установки подключены по отдельному тепловому вводу</a:t>
            </a:r>
            <a:endPar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Скругленный прямоугольник 17"/>
          <p:cNvSpPr/>
          <p:nvPr/>
        </p:nvSpPr>
        <p:spPr>
          <a:xfrm>
            <a:off x="530942" y="3815793"/>
            <a:ext cx="2403851" cy="111869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Организации, осуществляющие управление МКД (УК, ТСН, ЖСК)</a:t>
            </a:r>
          </a:p>
        </p:txBody>
      </p:sp>
      <p:sp>
        <p:nvSpPr>
          <p:cNvPr id="19" name="Скругленный прямоугольник 18"/>
          <p:cNvSpPr/>
          <p:nvPr/>
        </p:nvSpPr>
        <p:spPr>
          <a:xfrm>
            <a:off x="3223130" y="3429001"/>
            <a:ext cx="2993787" cy="167394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Организации, обслуживающие систему отопления в  МКД (председатели МКД </a:t>
            </a:r>
            <a:b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при непосредственном управлении МКД)</a:t>
            </a:r>
          </a:p>
        </p:txBody>
      </p:sp>
      <p:sp>
        <p:nvSpPr>
          <p:cNvPr id="20" name="Скругленный прямоугольник 19"/>
          <p:cNvSpPr/>
          <p:nvPr/>
        </p:nvSpPr>
        <p:spPr>
          <a:xfrm>
            <a:off x="565220" y="2282551"/>
            <a:ext cx="2369573" cy="111869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Владельцы тепловых сетей, не являющиеся теплосетевыми </a:t>
            </a:r>
          </a:p>
        </p:txBody>
      </p:sp>
      <p:pic>
        <p:nvPicPr>
          <p:cNvPr id="2" name="Рисунок 1">
            <a:extLst>
              <a:ext uri="{FF2B5EF4-FFF2-40B4-BE49-F238E27FC236}">
                <a16:creationId xmlns:a16="http://schemas.microsoft.com/office/drawing/2014/main" id="{A80E886F-3535-4153-9532-159FF1BCE276}"/>
              </a:ext>
            </a:extLst>
          </p:cNvPr>
          <p:cNvPicPr>
            <a:picLocks noChangeAspect="1"/>
          </p:cNvPicPr>
          <p:nvPr/>
        </p:nvPicPr>
        <p:blipFill>
          <a:blip r:embed="rId4"/>
          <a:stretch>
            <a:fillRect/>
          </a:stretch>
        </p:blipFill>
        <p:spPr>
          <a:xfrm>
            <a:off x="9068272" y="-26507"/>
            <a:ext cx="3123728" cy="6860607"/>
          </a:xfrm>
          <a:prstGeom prst="rect">
            <a:avLst/>
          </a:prstGeom>
        </p:spPr>
      </p:pic>
      <p:sp>
        <p:nvSpPr>
          <p:cNvPr id="7" name="Прямоугольник: скругленные углы 6">
            <a:extLst>
              <a:ext uri="{FF2B5EF4-FFF2-40B4-BE49-F238E27FC236}">
                <a16:creationId xmlns:a16="http://schemas.microsoft.com/office/drawing/2014/main" id="{526CFC62-299A-4A22-8221-D3E08781D932}"/>
              </a:ext>
            </a:extLst>
          </p:cNvPr>
          <p:cNvSpPr/>
          <p:nvPr/>
        </p:nvSpPr>
        <p:spPr>
          <a:xfrm>
            <a:off x="530942" y="5437239"/>
            <a:ext cx="8362201" cy="1248906"/>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rgbClr val="162046"/>
                </a:solidFill>
                <a:latin typeface="Arial" panose="020B0604020202020204" pitchFamily="34" charset="0"/>
                <a:cs typeface="Arial" panose="020B0604020202020204" pitchFamily="34" charset="0"/>
              </a:rPr>
              <a:t> Действие правил не распространяется на организации, подведомственные федеральным органам исполнительной власти в сфере обороны, обеспечения безопасности, государственной охраны, внешней разведки, мобилизационной подготовки и мобилизации, производящих тепловую энергию исключительно для собственных нужд.</a:t>
            </a:r>
            <a:endParaRPr lang="ru-RU" dirty="0"/>
          </a:p>
        </p:txBody>
      </p:sp>
      <p:sp>
        <p:nvSpPr>
          <p:cNvPr id="8" name="TextBox 7">
            <a:extLst>
              <a:ext uri="{FF2B5EF4-FFF2-40B4-BE49-F238E27FC236}">
                <a16:creationId xmlns:a16="http://schemas.microsoft.com/office/drawing/2014/main" id="{3DCC8576-4F2E-4F35-8A96-2609DFF89EBB}"/>
              </a:ext>
            </a:extLst>
          </p:cNvPr>
          <p:cNvSpPr txBox="1"/>
          <p:nvPr/>
        </p:nvSpPr>
        <p:spPr>
          <a:xfrm>
            <a:off x="11661059" y="6306328"/>
            <a:ext cx="443298" cy="677108"/>
          </a:xfrm>
          <a:prstGeom prst="rect">
            <a:avLst/>
          </a:prstGeom>
          <a:noFill/>
        </p:spPr>
        <p:txBody>
          <a:bodyPr wrap="square" rtlCol="0">
            <a:spAutoFit/>
          </a:bodyPr>
          <a:lstStyle/>
          <a:p>
            <a:pPr lvl="0"/>
            <a:r>
              <a:rPr lang="ru-RU" sz="2000" b="1" dirty="0">
                <a:solidFill>
                  <a:prstClr val="white"/>
                </a:solidFill>
                <a:latin typeface="Century Gothic" panose="020B0502020202020204" pitchFamily="34" charset="0"/>
              </a:rPr>
              <a:t>8</a:t>
            </a:r>
          </a:p>
          <a:p>
            <a:endParaRPr lang="ru-RU" dirty="0">
              <a:solidFill>
                <a:schemeClr val="bg1"/>
              </a:solidFill>
            </a:endParaRPr>
          </a:p>
        </p:txBody>
      </p:sp>
    </p:spTree>
    <p:extLst>
      <p:ext uri="{BB962C8B-B14F-4D97-AF65-F5344CB8AC3E}">
        <p14:creationId xmlns:p14="http://schemas.microsoft.com/office/powerpoint/2010/main" val="1182581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73DC6F30-77FE-F802-FDC4-FD94856490C0}"/>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5D3BC4F4-FCA7-98EE-B278-5DA1A75E90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08"/>
            <a:ext cx="12192000" cy="6860607"/>
          </a:xfrm>
          <a:prstGeom prst="rect">
            <a:avLst/>
          </a:prstGeom>
        </p:spPr>
      </p:pic>
      <p:pic>
        <p:nvPicPr>
          <p:cNvPr id="11" name="Рисунок 10">
            <a:extLst>
              <a:ext uri="{FF2B5EF4-FFF2-40B4-BE49-F238E27FC236}">
                <a16:creationId xmlns:a16="http://schemas.microsoft.com/office/drawing/2014/main" id="{A95D95D8-88EA-ACF1-9DB8-AA4197CE33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0662" y="-2"/>
            <a:ext cx="4261338" cy="6858001"/>
          </a:xfrm>
          <a:prstGeom prst="rect">
            <a:avLst/>
          </a:prstGeom>
        </p:spPr>
      </p:pic>
      <p:sp>
        <p:nvSpPr>
          <p:cNvPr id="2" name="Заголовок 1">
            <a:extLst>
              <a:ext uri="{FF2B5EF4-FFF2-40B4-BE49-F238E27FC236}">
                <a16:creationId xmlns:a16="http://schemas.microsoft.com/office/drawing/2014/main" id="{68605E62-46DC-7AF4-743A-C65C4B900A69}"/>
              </a:ext>
            </a:extLst>
          </p:cNvPr>
          <p:cNvSpPr>
            <a:spLocks noGrp="1"/>
          </p:cNvSpPr>
          <p:nvPr>
            <p:ph type="ctrTitle"/>
          </p:nvPr>
        </p:nvSpPr>
        <p:spPr>
          <a:xfrm>
            <a:off x="297180" y="228600"/>
            <a:ext cx="7322820" cy="1173480"/>
          </a:xfrm>
        </p:spPr>
        <p:txBody>
          <a:bodyPr>
            <a:noAutofit/>
          </a:bodyPr>
          <a:lstStyle/>
          <a:p>
            <a:r>
              <a:rPr lang="ru-RU" sz="2000" b="1" dirty="0">
                <a:solidFill>
                  <a:srgbClr val="0070C0"/>
                </a:solidFill>
                <a:latin typeface="PT Astra Serif" panose="020A0603040505020204" pitchFamily="18" charset="-52"/>
                <a:ea typeface="PT Astra Serif" panose="020A0603040505020204" pitchFamily="18" charset="-52"/>
              </a:rPr>
              <a:t>Приказ Минэнерго России от 13.11.2024 № 2234 </a:t>
            </a:r>
            <a:br>
              <a:rPr lang="ru-RU" sz="2000" b="1" dirty="0">
                <a:solidFill>
                  <a:srgbClr val="0070C0"/>
                </a:solidFill>
                <a:latin typeface="PT Astra Serif" panose="020A0603040505020204" pitchFamily="18" charset="-52"/>
                <a:ea typeface="PT Astra Serif" panose="020A0603040505020204" pitchFamily="18" charset="-52"/>
              </a:rPr>
            </a:br>
            <a:r>
              <a:rPr lang="ru-RU" sz="2000" b="1" dirty="0">
                <a:solidFill>
                  <a:srgbClr val="0070C0"/>
                </a:solidFill>
                <a:latin typeface="PT Astra Serif" panose="020A0603040505020204" pitchFamily="18" charset="-52"/>
                <a:ea typeface="PT Astra Serif" panose="020A0603040505020204" pitchFamily="18" charset="-52"/>
              </a:rPr>
              <a:t>«Об утверждении Правил обеспечения готовности к отопительному  периоду и Порядка проведения оценки обеспечения готовности к отопительному периоду»</a:t>
            </a:r>
          </a:p>
        </p:txBody>
      </p:sp>
      <p:sp>
        <p:nvSpPr>
          <p:cNvPr id="13" name="Подзаголовок 2">
            <a:extLst>
              <a:ext uri="{FF2B5EF4-FFF2-40B4-BE49-F238E27FC236}">
                <a16:creationId xmlns:a16="http://schemas.microsoft.com/office/drawing/2014/main" id="{CD6E23CC-A8AC-6209-84A8-92E2EEE667FF}"/>
              </a:ext>
            </a:extLst>
          </p:cNvPr>
          <p:cNvSpPr txBox="1">
            <a:spLocks/>
          </p:cNvSpPr>
          <p:nvPr/>
        </p:nvSpPr>
        <p:spPr>
          <a:xfrm>
            <a:off x="11693770" y="6303296"/>
            <a:ext cx="385552" cy="3798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b="1" dirty="0">
                <a:solidFill>
                  <a:schemeClr val="bg1"/>
                </a:solidFill>
                <a:latin typeface="Century Gothic" panose="020B0502020202020204" pitchFamily="34" charset="0"/>
              </a:rPr>
              <a:t>9</a:t>
            </a:r>
          </a:p>
        </p:txBody>
      </p:sp>
      <p:sp>
        <p:nvSpPr>
          <p:cNvPr id="8" name="Прямоугольник 7">
            <a:extLst>
              <a:ext uri="{FF2B5EF4-FFF2-40B4-BE49-F238E27FC236}">
                <a16:creationId xmlns:a16="http://schemas.microsoft.com/office/drawing/2014/main" id="{25704FCD-66C9-068C-361B-CBB7BECCF83E}"/>
              </a:ext>
            </a:extLst>
          </p:cNvPr>
          <p:cNvSpPr/>
          <p:nvPr/>
        </p:nvSpPr>
        <p:spPr>
          <a:xfrm>
            <a:off x="297180" y="1502687"/>
            <a:ext cx="7322820" cy="4770537"/>
          </a:xfrm>
          <a:prstGeom prst="rect">
            <a:avLst/>
          </a:prstGeom>
        </p:spPr>
        <p:txBody>
          <a:bodyPr wrap="square">
            <a:spAutoFit/>
          </a:bodyPr>
          <a:lstStyle/>
          <a:p>
            <a:pPr algn="just">
              <a:spcBef>
                <a:spcPct val="0"/>
              </a:spcBef>
            </a:pPr>
            <a:r>
              <a:rPr lang="ru-RU" sz="1600" dirty="0">
                <a:solidFill>
                  <a:srgbClr val="162046"/>
                </a:solidFill>
                <a:latin typeface="Arial" panose="020B0604020202020204" pitchFamily="34" charset="0"/>
                <a:cs typeface="Arial" panose="020B0604020202020204" pitchFamily="34" charset="0"/>
              </a:rPr>
              <a:t>Сроки подготовки к отопительному периоду:</a:t>
            </a:r>
          </a:p>
          <a:p>
            <a:pPr algn="just">
              <a:spcBef>
                <a:spcPct val="0"/>
              </a:spcBef>
            </a:pPr>
            <a:endParaRPr lang="ru-RU" sz="1600" dirty="0">
              <a:solidFill>
                <a:srgbClr val="162046"/>
              </a:solidFill>
              <a:latin typeface="Arial" panose="020B0604020202020204" pitchFamily="34" charset="0"/>
              <a:cs typeface="Arial" panose="020B0604020202020204" pitchFamily="34" charset="0"/>
            </a:endParaRPr>
          </a:p>
          <a:p>
            <a:pPr algn="just">
              <a:spcBef>
                <a:spcPct val="0"/>
              </a:spcBef>
            </a:pPr>
            <a:r>
              <a:rPr lang="ru-RU" sz="1600" b="1" dirty="0">
                <a:solidFill>
                  <a:srgbClr val="162046"/>
                </a:solidFill>
                <a:latin typeface="Arial" panose="020B0604020202020204" pitchFamily="34" charset="0"/>
                <a:cs typeface="Arial" panose="020B0604020202020204" pitchFamily="34" charset="0"/>
              </a:rPr>
              <a:t>15 апреля </a:t>
            </a:r>
            <a:r>
              <a:rPr lang="ru-RU" sz="1600" dirty="0">
                <a:solidFill>
                  <a:srgbClr val="162046"/>
                </a:solidFill>
                <a:latin typeface="Arial" panose="020B0604020202020204" pitchFamily="34" charset="0"/>
                <a:cs typeface="Arial" panose="020B0604020202020204" pitchFamily="34" charset="0"/>
              </a:rPr>
              <a:t>– разработка плана в целях подготовки к отопительному периоду теплоснабжающими организациями и владельцами теплосетей</a:t>
            </a:r>
          </a:p>
          <a:p>
            <a:pPr algn="just">
              <a:spcBef>
                <a:spcPct val="0"/>
              </a:spcBef>
            </a:pPr>
            <a:endParaRPr lang="ru-RU" sz="1600" dirty="0">
              <a:solidFill>
                <a:srgbClr val="162046"/>
              </a:solidFill>
              <a:latin typeface="Arial" panose="020B0604020202020204" pitchFamily="34" charset="0"/>
              <a:cs typeface="Arial" panose="020B0604020202020204" pitchFamily="34" charset="0"/>
            </a:endParaRPr>
          </a:p>
          <a:p>
            <a:pPr algn="just">
              <a:spcBef>
                <a:spcPct val="0"/>
              </a:spcBef>
            </a:pPr>
            <a:r>
              <a:rPr lang="ru-RU" sz="1600" b="1" dirty="0">
                <a:solidFill>
                  <a:srgbClr val="162046"/>
                </a:solidFill>
                <a:latin typeface="Arial" panose="020B0604020202020204" pitchFamily="34" charset="0"/>
                <a:cs typeface="Arial" panose="020B0604020202020204" pitchFamily="34" charset="0"/>
              </a:rPr>
              <a:t>30 апреля </a:t>
            </a:r>
            <a:r>
              <a:rPr lang="ru-RU" sz="1600" dirty="0">
                <a:solidFill>
                  <a:srgbClr val="162046"/>
                </a:solidFill>
                <a:latin typeface="Arial" panose="020B0604020202020204" pitchFamily="34" charset="0"/>
                <a:cs typeface="Arial" panose="020B0604020202020204" pitchFamily="34" charset="0"/>
              </a:rPr>
              <a:t>- разработка плана в целях подготовки к отопительному периоду управляющими МКД организациями и лицами, оказывающие услуги по содержанию систем отопления в МКД</a:t>
            </a:r>
          </a:p>
          <a:p>
            <a:pPr algn="just">
              <a:spcBef>
                <a:spcPct val="0"/>
              </a:spcBef>
            </a:pPr>
            <a:endParaRPr lang="ru-RU" sz="1600" dirty="0">
              <a:solidFill>
                <a:srgbClr val="162046"/>
              </a:solidFill>
              <a:latin typeface="Arial" panose="020B0604020202020204" pitchFamily="34" charset="0"/>
              <a:cs typeface="Arial" panose="020B0604020202020204" pitchFamily="34" charset="0"/>
            </a:endParaRPr>
          </a:p>
          <a:p>
            <a:pPr algn="just">
              <a:spcBef>
                <a:spcPct val="0"/>
              </a:spcBef>
            </a:pPr>
            <a:r>
              <a:rPr lang="ru-RU" sz="1600" b="1" dirty="0">
                <a:solidFill>
                  <a:srgbClr val="162046"/>
                </a:solidFill>
                <a:latin typeface="Arial" panose="020B0604020202020204" pitchFamily="34" charset="0"/>
                <a:cs typeface="Arial" panose="020B0604020202020204" pitchFamily="34" charset="0"/>
              </a:rPr>
              <a:t>30 апреля </a:t>
            </a:r>
            <a:r>
              <a:rPr lang="ru-RU" sz="1600" dirty="0">
                <a:solidFill>
                  <a:srgbClr val="162046"/>
                </a:solidFill>
                <a:latin typeface="Arial" panose="020B0604020202020204" pitchFamily="34" charset="0"/>
                <a:cs typeface="Arial" panose="020B0604020202020204" pitchFamily="34" charset="0"/>
              </a:rPr>
              <a:t>- потребители обязаны выполнять мероприятия плана единой теплоснабжающей организации, а также вправе разработать собственный план до этой даты</a:t>
            </a:r>
          </a:p>
          <a:p>
            <a:pPr algn="just">
              <a:spcBef>
                <a:spcPct val="0"/>
              </a:spcBef>
            </a:pPr>
            <a:endParaRPr lang="ru-RU" sz="1600" dirty="0">
              <a:solidFill>
                <a:srgbClr val="162046"/>
              </a:solidFill>
              <a:latin typeface="Arial" panose="020B0604020202020204" pitchFamily="34" charset="0"/>
              <a:cs typeface="Arial" panose="020B0604020202020204" pitchFamily="34" charset="0"/>
            </a:endParaRPr>
          </a:p>
          <a:p>
            <a:pPr algn="just">
              <a:spcBef>
                <a:spcPct val="0"/>
              </a:spcBef>
            </a:pPr>
            <a:r>
              <a:rPr lang="ru-RU" sz="1600" b="1" dirty="0">
                <a:solidFill>
                  <a:srgbClr val="162046"/>
                </a:solidFill>
                <a:latin typeface="Arial" panose="020B0604020202020204" pitchFamily="34" charset="0"/>
                <a:cs typeface="Arial" panose="020B0604020202020204" pitchFamily="34" charset="0"/>
              </a:rPr>
              <a:t>15 мая </a:t>
            </a:r>
            <a:r>
              <a:rPr lang="ru-RU" sz="1600" dirty="0">
                <a:solidFill>
                  <a:srgbClr val="162046"/>
                </a:solidFill>
                <a:latin typeface="Arial" panose="020B0604020202020204" pitchFamily="34" charset="0"/>
                <a:cs typeface="Arial" panose="020B0604020202020204" pitchFamily="34" charset="0"/>
              </a:rPr>
              <a:t>- муниципальные образования могут принять решение о разработке плана и утвердить его не позднее 15 мая или осуществлять подготовку на основании схемы теплоснабжения, порядка действий по ликвидации аварий в теплоснабжении, системы мер по обеспечению надежности</a:t>
            </a:r>
          </a:p>
          <a:p>
            <a:pPr algn="just">
              <a:spcBef>
                <a:spcPct val="0"/>
              </a:spcBef>
            </a:pPr>
            <a:r>
              <a:rPr lang="ru-RU" sz="1600" dirty="0">
                <a:solidFill>
                  <a:srgbClr val="162046"/>
                </a:solidFill>
                <a:latin typeface="Arial" panose="020B0604020202020204" pitchFamily="34" charset="0"/>
                <a:cs typeface="Arial" panose="020B0604020202020204" pitchFamily="34" charset="0"/>
              </a:rPr>
              <a:t>теплоснабжения</a:t>
            </a:r>
          </a:p>
        </p:txBody>
      </p:sp>
    </p:spTree>
    <p:extLst>
      <p:ext uri="{BB962C8B-B14F-4D97-AF65-F5344CB8AC3E}">
        <p14:creationId xmlns:p14="http://schemas.microsoft.com/office/powerpoint/2010/main" val="3865288769"/>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2204</TotalTime>
  <Words>8641</Words>
  <Application>Microsoft Office PowerPoint</Application>
  <PresentationFormat>Широкоэкранный</PresentationFormat>
  <Paragraphs>653</Paragraphs>
  <Slides>49</Slides>
  <Notes>32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49</vt:i4>
      </vt:variant>
    </vt:vector>
  </HeadingPairs>
  <TitlesOfParts>
    <vt:vector size="56" baseType="lpstr">
      <vt:lpstr>Arial</vt:lpstr>
      <vt:lpstr>Calibri</vt:lpstr>
      <vt:lpstr>Calibri Light</vt:lpstr>
      <vt:lpstr>Century Gothic</vt:lpstr>
      <vt:lpstr>PT Astra Serif</vt:lpstr>
      <vt:lpstr>Times New Roman</vt:lpstr>
      <vt:lpstr>Тема Office</vt:lpstr>
      <vt:lpstr>Презентация PowerPoint</vt:lpstr>
      <vt:lpstr>2025|</vt:lpstr>
      <vt:lpstr>2025|</vt:lpstr>
      <vt:lpstr>2025|</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Презентация PowerPoint</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Презентация PowerPoint</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Образец расчета индекса готовности к отопительному периоду муниципального образования желтые ячейки - значения рассчитываются автоматически, запрещено вносить изменения;  зеленые ячейки - выбор значений 0 или 1; синие ячейки - фактическое численное значение </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 </vt:lpstr>
      <vt:lpstr>        Образец расчета индекса готовности к отопительному периоду потребителей тепловой энергии, теплопотребляющие установки которых подключены (технологически присоединены) к системе теплоснабжения, приобретающих тепловую энергию (мощность), теплоноситель для использования на принадлежащих им на праве собственности или ином законном основании теплопотребляющих установках, управляющих организаций, а также товариществ собственников жилья, жилищных кооперативов, жилищно-строительных кооперативов или иных специализированных потребительских кооперативов при условии осуществления ими деятельности по управлению многоквартирными домами, а также лиц, с которыми в соответствии с частью 1 статьи 164 Жилищного кодекса Российской Федерации собственниками помещений в многоквартирном доме заключены договоры оказания услуг по содержанию и (или) выполнению работ по ремонту общего имущества в целях надлежащего содержания и (или) ремонта внутридомовой системы отопления в многоквартирном доме, или председателя совета многоквартирного дома в случае, если собственниками помещений в многоквартирном доме не принято решение о заключении таких договоров, или муниципальными образованиями в случае, если способ управления многоквартирным домом не выбран или выбранный способ управления не реализован желтые ячейки - значения рассчитываются автоматически, запрещено вносить изменения;  зеленые ячейки - выбор значений 0 или 1 </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Презентация PowerPoint</vt:lpstr>
      <vt:lpstr>Презентация PowerPoint</vt:lpstr>
      <vt:lpstr>Презентация PowerPoint</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Приказ Минэнерго России от 13.11.2024 № 2234  «Об утверждении Правил обеспечения готовности к отопительному  периоду и Порядка проведения оценки обеспечения готовности к отопительному периоду»</vt:lpstr>
      <vt:lpstr>Обеспечение готовности к отопительному периоду</vt:lpstr>
      <vt:lpstr>Обеспечение готовности к отопительному периоду</vt:lpstr>
      <vt:lpstr>Обеспечение готовности к отопительному периоду</vt:lpstr>
      <vt:lpstr>Обеспечение готовности к отопительному периоду</vt:lpstr>
      <vt:lpstr>Федеральный закон от 27.07.2010 № 190-ФЗ (ред. от 08.08.2024) «О теплоснабжении» (с изм. и доп., вступ. в силу с 01.03.2025)</vt:lpstr>
      <vt:lpstr>Федеральный закон от 27.07.2010 № 190-ФЗ (ред. от 08.08.2024) «О теплоснабжении» (с изм. и доп., вступ. в силу с 01.03.2025)</vt:lpstr>
      <vt:lpstr>Федеральный закон от 27.07.2010 № 190-ФЗ (ред. от 08.08.2024) «О теплоснабжении» (с изм. и доп., вступ. в силу с 01.03.2025)</vt:lpstr>
      <vt:lpstr>Федеральный закон от 27.07.2010 № 190-ФЗ (ред. от 08.08.2024) «О теплоснабжении» (с изм. и доп., вступ. в силу с 01.03.2025)</vt:lpstr>
      <vt:lpstr>Федеральный закон от 27.07.2010 № 190-ФЗ (ред. от 08.08.2024) «О теплоснабжении» (с изм. и доп., вступ. в силу с 01.03.2025)</vt:lpstr>
      <vt:lpstr>Федеральный закон от 27.07.2010 N 190-ФЗ (ред. от 08.08.2024) «О теплоснабжении» (с изм. и доп., вступ. в силу с 01.03.2025)</vt:lpstr>
      <vt:lpstr>Основные положения  в 170 ПП РФ по СРЖ</vt:lpstr>
      <vt:lpstr>Основные положения  в 170 ПП РФ по СРЖ</vt:lpstr>
      <vt:lpstr>Основные положения  в 170 ПП РФ по СРЖ</vt:lpstr>
      <vt:lpstr>Постановление Правительства РФ от 03.04.2013 N 290</vt:lpstr>
      <vt:lpstr>    Постановление Правительства РФ от 13 сентября 2018 г. № 1090  о внесении изменений в некоторые акты правительства российской федерации по вопросам управления многоквартирными домами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Алена Ромашова</dc:creator>
  <cp:lastModifiedBy>Евгений</cp:lastModifiedBy>
  <cp:revision>206</cp:revision>
  <dcterms:created xsi:type="dcterms:W3CDTF">2024-11-11T06:29:55Z</dcterms:created>
  <dcterms:modified xsi:type="dcterms:W3CDTF">2025-06-11T05:16:28Z</dcterms:modified>
</cp:coreProperties>
</file>